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6" r:id="rId2"/>
    <p:sldId id="261" r:id="rId3"/>
    <p:sldId id="257" r:id="rId4"/>
    <p:sldId id="258" r:id="rId5"/>
    <p:sldId id="260" r:id="rId6"/>
    <p:sldId id="259" r:id="rId7"/>
    <p:sldId id="262" r:id="rId8"/>
    <p:sldId id="263" r:id="rId9"/>
    <p:sldId id="264"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6F3113-E592-4018-8842-53F38D658FEA}" type="datetimeFigureOut">
              <a:rPr lang="it-IT" smtClean="0"/>
              <a:t>29/05/2017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F928D-0864-4F8C-B4C4-2B7AD13715CC}" type="slidenum">
              <a:rPr lang="it-IT" smtClean="0"/>
              <a:t>‹N›</a:t>
            </a:fld>
            <a:endParaRPr lang="it-IT"/>
          </a:p>
        </p:txBody>
      </p:sp>
    </p:spTree>
    <p:extLst>
      <p:ext uri="{BB962C8B-B14F-4D97-AF65-F5344CB8AC3E}">
        <p14:creationId xmlns:p14="http://schemas.microsoft.com/office/powerpoint/2010/main" val="382226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it-IT" smtClean="0"/>
              <a:t>Fare clic per modificare lo stile del titolo</a:t>
            </a:r>
            <a:endParaRPr kumimoji="0" lang="en-US"/>
          </a:p>
        </p:txBody>
      </p:sp>
      <p:sp>
        <p:nvSpPr>
          <p:cNvPr id="28" name="Segnaposto data 27"/>
          <p:cNvSpPr>
            <a:spLocks noGrp="1"/>
          </p:cNvSpPr>
          <p:nvPr>
            <p:ph type="dt" sz="half" idx="10"/>
          </p:nvPr>
        </p:nvSpPr>
        <p:spPr/>
        <p:txBody>
          <a:bodyPr/>
          <a:lstStyle/>
          <a:p>
            <a:fld id="{08C0FA67-9B36-4074-8CD3-FBC50504E2AE}" type="datetimeFigureOut">
              <a:rPr lang="it-IT" smtClean="0"/>
              <a:t>29/05/2017</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a:lstStyle/>
          <a:p>
            <a:fld id="{E85F09AD-5B72-4C43-8E84-19D6B92C1F7B}" type="slidenum">
              <a:rPr lang="it-IT" smtClean="0"/>
              <a:t>‹N›</a:t>
            </a:fld>
            <a:endParaRPr lang="it-IT"/>
          </a:p>
        </p:txBody>
      </p:sp>
      <p:sp>
        <p:nvSpPr>
          <p:cNvPr id="9" name="Sottotito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8C0FA67-9B36-4074-8CD3-FBC50504E2AE}" type="datetimeFigureOut">
              <a:rPr lang="it-IT" smtClean="0"/>
              <a:t>29/05/2017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85F09AD-5B72-4C43-8E84-19D6B92C1F7B}"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8C0FA67-9B36-4074-8CD3-FBC50504E2AE}" type="datetimeFigureOut">
              <a:rPr lang="it-IT" smtClean="0"/>
              <a:t>29/05/2017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85F09AD-5B72-4C43-8E84-19D6B92C1F7B}"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8C0FA67-9B36-4074-8CD3-FBC50504E2AE}" type="datetimeFigureOut">
              <a:rPr lang="it-IT" smtClean="0"/>
              <a:t>29/05/2017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85F09AD-5B72-4C43-8E84-19D6B92C1F7B}"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3">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08C0FA67-9B36-4074-8CD3-FBC50504E2AE}" type="datetimeFigureOut">
              <a:rPr lang="it-IT" smtClean="0"/>
              <a:t>29/05/2017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7924800" y="6416675"/>
            <a:ext cx="762000" cy="365125"/>
          </a:xfrm>
        </p:spPr>
        <p:txBody>
          <a:bodyPr/>
          <a:lstStyle/>
          <a:p>
            <a:fld id="{E85F09AD-5B72-4C43-8E84-19D6B92C1F7B}"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08C0FA67-9B36-4074-8CD3-FBC50504E2AE}" type="datetimeFigureOut">
              <a:rPr lang="it-IT" smtClean="0"/>
              <a:t>29/05/2017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85F09AD-5B72-4C43-8E84-19D6B92C1F7B}"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08C0FA67-9B36-4074-8CD3-FBC50504E2AE}" type="datetimeFigureOut">
              <a:rPr lang="it-IT" smtClean="0"/>
              <a:t>29/05/2017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85F09AD-5B72-4C43-8E84-19D6B92C1F7B}"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08C0FA67-9B36-4074-8CD3-FBC50504E2AE}" type="datetimeFigureOut">
              <a:rPr lang="it-IT" smtClean="0"/>
              <a:t>29/05/2017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85F09AD-5B72-4C43-8E84-19D6B92C1F7B}"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8C0FA67-9B36-4074-8CD3-FBC50504E2AE}" type="datetimeFigureOut">
              <a:rPr lang="it-IT" smtClean="0"/>
              <a:t>29/05/2017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85F09AD-5B72-4C43-8E84-19D6B92C1F7B}"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08C0FA67-9B36-4074-8CD3-FBC50504E2AE}" type="datetimeFigureOut">
              <a:rPr lang="it-IT" smtClean="0"/>
              <a:t>29/05/2017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85F09AD-5B72-4C43-8E84-19D6B92C1F7B}"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it-IT" smtClean="0">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4" name="Segnaposto tes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08C0FA67-9B36-4074-8CD3-FBC50504E2AE}" type="datetimeFigureOut">
              <a:rPr lang="it-IT" smtClean="0"/>
              <a:t>29/05/2017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85F09AD-5B72-4C43-8E84-19D6B92C1F7B}"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8C0FA67-9B36-4074-8CD3-FBC50504E2AE}" type="datetimeFigureOut">
              <a:rPr lang="it-IT" smtClean="0"/>
              <a:t>29/05/2017</a:t>
            </a:fld>
            <a:endParaRPr lang="it-IT"/>
          </a:p>
        </p:txBody>
      </p:sp>
      <p:sp>
        <p:nvSpPr>
          <p:cNvPr id="3" name="Segnaposto piè di pagina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t-IT"/>
          </a:p>
        </p:txBody>
      </p:sp>
      <p:sp>
        <p:nvSpPr>
          <p:cNvPr id="23" name="Segnaposto numero diapos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85F09AD-5B72-4C43-8E84-19D6B92C1F7B}" type="slidenum">
              <a:rPr lang="it-IT" smtClean="0"/>
              <a:t>‹N›</a:t>
            </a:fld>
            <a:endParaRPr lang="it-IT"/>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86767"/>
            <a:ext cx="7772400" cy="1254001"/>
          </a:xfrm>
        </p:spPr>
        <p:txBody>
          <a:bodyPr>
            <a:normAutofit/>
          </a:bodyPr>
          <a:lstStyle/>
          <a:p>
            <a:r>
              <a:rPr lang="it-IT" sz="7200" dirty="0" smtClean="0">
                <a:solidFill>
                  <a:srgbClr val="FF0000"/>
                </a:solidFill>
                <a:latin typeface="Algerian" pitchFamily="82" charset="0"/>
              </a:rPr>
              <a:t>FABIO PISACANE</a:t>
            </a:r>
            <a:endParaRPr lang="it-IT" sz="7200" dirty="0">
              <a:solidFill>
                <a:srgbClr val="FF0000"/>
              </a:solidFill>
              <a:latin typeface="Algerian" pitchFamily="82" charset="0"/>
            </a:endParaRPr>
          </a:p>
        </p:txBody>
      </p:sp>
      <p:pic>
        <p:nvPicPr>
          <p:cNvPr id="1026" name="Picture 2" descr="C:\Users\pc\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3035137"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c\Desktop\pisaca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3861048"/>
            <a:ext cx="4104456"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c\Desktop\14279104_1830531383843207_4624547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227" y="1340768"/>
            <a:ext cx="4415261" cy="4806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9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80">
                                          <p:stCondLst>
                                            <p:cond delay="0"/>
                                          </p:stCondLst>
                                        </p:cTn>
                                        <p:tgtEl>
                                          <p:spTgt spid="1026"/>
                                        </p:tgtEl>
                                      </p:cBhvr>
                                    </p:animEffect>
                                    <p:anim calcmode="lin" valueType="num">
                                      <p:cBhvr>
                                        <p:cTn id="1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6"/>
                                        </p:tgtEl>
                                      </p:cBhvr>
                                      <p:to x="100000" y="60000"/>
                                    </p:animScale>
                                    <p:animScale>
                                      <p:cBhvr>
                                        <p:cTn id="19" dur="166" decel="50000">
                                          <p:stCondLst>
                                            <p:cond delay="676"/>
                                          </p:stCondLst>
                                        </p:cTn>
                                        <p:tgtEl>
                                          <p:spTgt spid="1026"/>
                                        </p:tgtEl>
                                      </p:cBhvr>
                                      <p:to x="100000" y="100000"/>
                                    </p:animScale>
                                    <p:animScale>
                                      <p:cBhvr>
                                        <p:cTn id="20" dur="26">
                                          <p:stCondLst>
                                            <p:cond delay="1312"/>
                                          </p:stCondLst>
                                        </p:cTn>
                                        <p:tgtEl>
                                          <p:spTgt spid="1026"/>
                                        </p:tgtEl>
                                      </p:cBhvr>
                                      <p:to x="100000" y="80000"/>
                                    </p:animScale>
                                    <p:animScale>
                                      <p:cBhvr>
                                        <p:cTn id="21" dur="166" decel="50000">
                                          <p:stCondLst>
                                            <p:cond delay="1338"/>
                                          </p:stCondLst>
                                        </p:cTn>
                                        <p:tgtEl>
                                          <p:spTgt spid="1026"/>
                                        </p:tgtEl>
                                      </p:cBhvr>
                                      <p:to x="100000" y="100000"/>
                                    </p:animScale>
                                    <p:animScale>
                                      <p:cBhvr>
                                        <p:cTn id="22" dur="26">
                                          <p:stCondLst>
                                            <p:cond delay="1642"/>
                                          </p:stCondLst>
                                        </p:cTn>
                                        <p:tgtEl>
                                          <p:spTgt spid="1026"/>
                                        </p:tgtEl>
                                      </p:cBhvr>
                                      <p:to x="100000" y="90000"/>
                                    </p:animScale>
                                    <p:animScale>
                                      <p:cBhvr>
                                        <p:cTn id="23" dur="166" decel="50000">
                                          <p:stCondLst>
                                            <p:cond delay="1668"/>
                                          </p:stCondLst>
                                        </p:cTn>
                                        <p:tgtEl>
                                          <p:spTgt spid="1026"/>
                                        </p:tgtEl>
                                      </p:cBhvr>
                                      <p:to x="100000" y="100000"/>
                                    </p:animScale>
                                    <p:animScale>
                                      <p:cBhvr>
                                        <p:cTn id="24" dur="26">
                                          <p:stCondLst>
                                            <p:cond delay="1808"/>
                                          </p:stCondLst>
                                        </p:cTn>
                                        <p:tgtEl>
                                          <p:spTgt spid="1026"/>
                                        </p:tgtEl>
                                      </p:cBhvr>
                                      <p:to x="100000" y="95000"/>
                                    </p:animScale>
                                    <p:animScale>
                                      <p:cBhvr>
                                        <p:cTn id="25" dur="166" decel="50000">
                                          <p:stCondLst>
                                            <p:cond delay="1834"/>
                                          </p:stCondLst>
                                        </p:cTn>
                                        <p:tgtEl>
                                          <p:spTgt spid="102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circle(in)">
                                      <p:cBhvr>
                                        <p:cTn id="30" dur="2000"/>
                                        <p:tgtEl>
                                          <p:spTgt spid="1027"/>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fade">
                                      <p:cBhvr>
                                        <p:cTn id="35" dur="2000"/>
                                        <p:tgtEl>
                                          <p:spTgt spid="1028"/>
                                        </p:tgtEl>
                                      </p:cBhvr>
                                    </p:animEffect>
                                    <p:anim calcmode="lin" valueType="num">
                                      <p:cBhvr>
                                        <p:cTn id="36" dur="2000" fill="hold"/>
                                        <p:tgtEl>
                                          <p:spTgt spid="1028"/>
                                        </p:tgtEl>
                                        <p:attrNameLst>
                                          <p:attrName>ppt_w</p:attrName>
                                        </p:attrNameLst>
                                      </p:cBhvr>
                                      <p:tavLst>
                                        <p:tav tm="0" fmla="#ppt_w*sin(2.5*pi*$)">
                                          <p:val>
                                            <p:fltVal val="0"/>
                                          </p:val>
                                        </p:tav>
                                        <p:tav tm="100000">
                                          <p:val>
                                            <p:fltVal val="1"/>
                                          </p:val>
                                        </p:tav>
                                      </p:tavLst>
                                    </p:anim>
                                    <p:anim calcmode="lin" valueType="num">
                                      <p:cBhvr>
                                        <p:cTn id="37"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28998"/>
          </a:xfrm>
        </p:spPr>
        <p:txBody>
          <a:bodyPr/>
          <a:lstStyle/>
          <a:p>
            <a:r>
              <a:rPr lang="it-IT" dirty="0" smtClean="0"/>
              <a:t>STORIA DI UN GUERRIERO </a:t>
            </a:r>
            <a:endParaRPr lang="it-IT" dirty="0"/>
          </a:p>
        </p:txBody>
      </p:sp>
      <p:pic>
        <p:nvPicPr>
          <p:cNvPr id="1026" name="Picture 2" descr="C:\Users\pc\Desktop\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28" y="1196752"/>
            <a:ext cx="4274756" cy="26305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pc\Desktop\17264721_1811398742457136_4554519939969393721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322829"/>
            <a:ext cx="3096344" cy="53644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c\Desktop\18033020_1437259159678212_6711836380486829030_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005064"/>
            <a:ext cx="4860032" cy="274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5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1000"/>
                                        <p:tgtEl>
                                          <p:spTgt spid="1027"/>
                                        </p:tgtEl>
                                      </p:cBhvr>
                                    </p:animEffect>
                                    <p:anim calcmode="lin" valueType="num">
                                      <p:cBhvr>
                                        <p:cTn id="19" dur="1000" fill="hold"/>
                                        <p:tgtEl>
                                          <p:spTgt spid="1027"/>
                                        </p:tgtEl>
                                        <p:attrNameLst>
                                          <p:attrName>ppt_x</p:attrName>
                                        </p:attrNameLst>
                                      </p:cBhvr>
                                      <p:tavLst>
                                        <p:tav tm="0">
                                          <p:val>
                                            <p:strVal val="#ppt_x"/>
                                          </p:val>
                                        </p:tav>
                                        <p:tav tm="100000">
                                          <p:val>
                                            <p:strVal val="#ppt_x"/>
                                          </p:val>
                                        </p:tav>
                                      </p:tavLst>
                                    </p:anim>
                                    <p:anim calcmode="lin" valueType="num">
                                      <p:cBhvr>
                                        <p:cTn id="20"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ppt_w</p:attrName>
                                        </p:attrNameLst>
                                      </p:cBhvr>
                                      <p:tavLst>
                                        <p:tav tm="0" fmla="#ppt_w*sin(2.5*pi*$)">
                                          <p:val>
                                            <p:fltVal val="0"/>
                                          </p:val>
                                        </p:tav>
                                        <p:tav tm="100000">
                                          <p:val>
                                            <p:fltVal val="1"/>
                                          </p:val>
                                        </p:tav>
                                      </p:tavLst>
                                    </p:anim>
                                    <p:anim calcmode="lin" valueType="num">
                                      <p:cBhvr>
                                        <p:cTn id="2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980728"/>
          </a:xfrm>
        </p:spPr>
        <p:txBody>
          <a:bodyPr>
            <a:normAutofit/>
          </a:bodyPr>
          <a:lstStyle/>
          <a:p>
            <a:r>
              <a:rPr lang="it-IT" sz="5400" dirty="0" smtClean="0">
                <a:solidFill>
                  <a:srgbClr val="FF0000"/>
                </a:solidFill>
                <a:latin typeface="Andalus" pitchFamily="18" charset="-78"/>
                <a:cs typeface="Andalus" pitchFamily="18" charset="-78"/>
              </a:rPr>
              <a:t>    La sua storia da campione </a:t>
            </a:r>
            <a:endParaRPr lang="it-IT" sz="5400" dirty="0">
              <a:solidFill>
                <a:srgbClr val="FF0000"/>
              </a:solidFill>
              <a:latin typeface="Andalus" pitchFamily="18" charset="-78"/>
              <a:cs typeface="Andalus" pitchFamily="18" charset="-78"/>
            </a:endParaRPr>
          </a:p>
        </p:txBody>
      </p:sp>
      <p:sp>
        <p:nvSpPr>
          <p:cNvPr id="3" name="Segnaposto contenuto 2"/>
          <p:cNvSpPr>
            <a:spLocks noGrp="1"/>
          </p:cNvSpPr>
          <p:nvPr>
            <p:ph idx="1"/>
          </p:nvPr>
        </p:nvSpPr>
        <p:spPr>
          <a:xfrm>
            <a:off x="467544" y="908720"/>
            <a:ext cx="8219256" cy="5400640"/>
          </a:xfrm>
        </p:spPr>
        <p:txBody>
          <a:bodyPr>
            <a:normAutofit/>
          </a:bodyPr>
          <a:lstStyle/>
          <a:p>
            <a:r>
              <a:rPr lang="it-IT" dirty="0">
                <a:latin typeface="Gloucester MT Extra Condensed" pitchFamily="18" charset="0"/>
              </a:rPr>
              <a:t>Pisacane ha iniziato la sua carriera calcistica quando viene tesserato a 14 anni nelle file del Genoa, debuttando in prima squadra nel corso della stagione 2004-05, nell'incontro casalingo vinto dai </a:t>
            </a:r>
            <a:r>
              <a:rPr lang="it-IT" dirty="0" err="1">
                <a:latin typeface="Gloucester MT Extra Condensed" pitchFamily="18" charset="0"/>
              </a:rPr>
              <a:t>rossoblu</a:t>
            </a:r>
            <a:r>
              <a:rPr lang="it-IT" dirty="0">
                <a:latin typeface="Gloucester MT Extra Condensed" pitchFamily="18" charset="0"/>
              </a:rPr>
              <a:t> per 3-1 il 28 maggio 2005 contro il </a:t>
            </a:r>
            <a:r>
              <a:rPr lang="it-IT" dirty="0" err="1" smtClean="0">
                <a:latin typeface="Gloucester MT Extra Condensed" pitchFamily="18" charset="0"/>
              </a:rPr>
              <a:t>Catanzaro.Tuttavia</a:t>
            </a:r>
            <a:r>
              <a:rPr lang="it-IT" dirty="0">
                <a:latin typeface="Gloucester MT Extra Condensed" pitchFamily="18" charset="0"/>
              </a:rPr>
              <a:t>, negli anni precedenti si è scoperto affetto della sindrome di </a:t>
            </a:r>
            <a:r>
              <a:rPr lang="it-IT" dirty="0" err="1">
                <a:latin typeface="Gloucester MT Extra Condensed" pitchFamily="18" charset="0"/>
              </a:rPr>
              <a:t>Guillain-Barré</a:t>
            </a:r>
            <a:r>
              <a:rPr lang="it-IT" dirty="0">
                <a:latin typeface="Gloucester MT Extra Condensed" pitchFamily="18" charset="0"/>
              </a:rPr>
              <a:t>, che lo porta da un giorno all'altro alla paralisi, al coma e poi infine a una lenta </a:t>
            </a:r>
            <a:r>
              <a:rPr lang="it-IT" dirty="0" err="1" smtClean="0">
                <a:latin typeface="Gloucester MT Extra Condensed" pitchFamily="18" charset="0"/>
              </a:rPr>
              <a:t>ripresa.Nel</a:t>
            </a:r>
            <a:r>
              <a:rPr lang="it-IT" dirty="0" smtClean="0">
                <a:latin typeface="Gloucester MT Extra Condensed" pitchFamily="18" charset="0"/>
              </a:rPr>
              <a:t> </a:t>
            </a:r>
            <a:r>
              <a:rPr lang="it-IT" dirty="0">
                <a:latin typeface="Gloucester MT Extra Condensed" pitchFamily="18" charset="0"/>
              </a:rPr>
              <a:t>2005 viene girato in prestito al Ravenna in Serie C1, dove però scende in campo solo 12 volte. La stagione successiva passa alla Cremonese, chiudendo l'annata con 21 presenze in campionato. A fine campionato torna al Genoa, con cui svolge tutto il ritiro estivo, ma il 31 agosto 2007 viene mandato in prestito ancora in C1 al Lanciano, con cui colleziona 23 presenze</a:t>
            </a:r>
          </a:p>
        </p:txBody>
      </p:sp>
      <p:sp>
        <p:nvSpPr>
          <p:cNvPr id="4" name="Freccia a destra 3"/>
          <p:cNvSpPr/>
          <p:nvPr/>
        </p:nvSpPr>
        <p:spPr>
          <a:xfrm>
            <a:off x="6948264" y="5949280"/>
            <a:ext cx="1368152" cy="57606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solidFill>
                <a:schemeClr val="bg2">
                  <a:lumMod val="75000"/>
                </a:schemeClr>
              </a:solidFill>
            </a:endParaRPr>
          </a:p>
        </p:txBody>
      </p:sp>
    </p:spTree>
    <p:extLst>
      <p:ext uri="{BB962C8B-B14F-4D97-AF65-F5344CB8AC3E}">
        <p14:creationId xmlns:p14="http://schemas.microsoft.com/office/powerpoint/2010/main" val="329499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8784976" cy="6624736"/>
          </a:xfrm>
        </p:spPr>
        <p:txBody>
          <a:bodyPr>
            <a:normAutofit/>
          </a:bodyPr>
          <a:lstStyle/>
          <a:p>
            <a:pPr marL="137160" indent="0">
              <a:buNone/>
            </a:pPr>
            <a:r>
              <a:rPr lang="it-IT" dirty="0">
                <a:latin typeface="Gloucester MT Extra Condensed" pitchFamily="18" charset="0"/>
              </a:rPr>
              <a:t>Viste le buone prestazioni mostrate in Abruzzo, il Chievo lo acquista nell'estate del 2008 in comproprietà con la Lumezzane, squadra in cui rimane nella stagione 2008-09, e dove risulta essere uno dei migliori dell'intero campionato, riuscendo anche a segnare 3 reti su 32 presenze. La stagione seguente si accasa in prestito all'Ancona, in Serie B, ma questa è una stagione sfortunata per Pisacane, a causa di un brutto infortunio al menisco che lo condiziona fisicamente, giocando solo 22 gare. A fine torneo il club marchigiano fallisce, così il giocatore fa ritorno alla Lumezzane, con la quale disputa un'altra stagione prima di rimanere </a:t>
            </a:r>
            <a:r>
              <a:rPr lang="it-IT" dirty="0" err="1" smtClean="0">
                <a:latin typeface="Gloucester MT Extra Condensed" pitchFamily="18" charset="0"/>
              </a:rPr>
              <a:t>svincolato.Nell'estate</a:t>
            </a:r>
            <a:r>
              <a:rPr lang="it-IT" dirty="0" smtClean="0">
                <a:latin typeface="Gloucester MT Extra Condensed" pitchFamily="18" charset="0"/>
              </a:rPr>
              <a:t> </a:t>
            </a:r>
            <a:r>
              <a:rPr lang="it-IT" dirty="0">
                <a:latin typeface="Gloucester MT Extra Condensed" pitchFamily="18" charset="0"/>
              </a:rPr>
              <a:t>del 2011 viene messo sotto contratto dalla Ternana per il campionato </a:t>
            </a:r>
            <a:r>
              <a:rPr lang="it-IT" dirty="0" smtClean="0">
                <a:latin typeface="Gloucester MT Extra Condensed" pitchFamily="18" charset="0"/>
              </a:rPr>
              <a:t>2011-12;in </a:t>
            </a:r>
            <a:r>
              <a:rPr lang="it-IT" dirty="0">
                <a:latin typeface="Gloucester MT Extra Condensed" pitchFamily="18" charset="0"/>
              </a:rPr>
              <a:t>Umbria diventa in breve un punto fermo della squadra e un beniamino dei tifosi, collezionando 33 presenze e 3 reti e risultando uno dei protagonisti della promozione in Serie B della squadra rossoverde, di cui diventa anche capitano. L'11 luglio 2013 viene ingaggiato </a:t>
            </a:r>
            <a:r>
              <a:rPr lang="it-IT" dirty="0" smtClean="0">
                <a:latin typeface="Gloucester MT Extra Condensed" pitchFamily="18" charset="0"/>
              </a:rPr>
              <a:t>dall'</a:t>
            </a:r>
            <a:r>
              <a:rPr lang="it-IT" dirty="0" err="1" smtClean="0">
                <a:latin typeface="Gloucester MT Extra Condensed" pitchFamily="18" charset="0"/>
              </a:rPr>
              <a:t>Avellino.Dopo</a:t>
            </a:r>
            <a:r>
              <a:rPr lang="it-IT" dirty="0" smtClean="0">
                <a:latin typeface="Gloucester MT Extra Condensed" pitchFamily="18" charset="0"/>
              </a:rPr>
              <a:t> </a:t>
            </a:r>
            <a:r>
              <a:rPr lang="it-IT" dirty="0">
                <a:latin typeface="Gloucester MT Extra Condensed" pitchFamily="18" charset="0"/>
              </a:rPr>
              <a:t>aver perso all'ultima giornata del suo primo anno in biancoverde l'occasione di giocare i play-off, ci riesce nella seconda stagione, in cui i lupi sono eliminati in semifinale.</a:t>
            </a:r>
          </a:p>
        </p:txBody>
      </p:sp>
      <p:sp>
        <p:nvSpPr>
          <p:cNvPr id="2" name="Freccia a destra 1"/>
          <p:cNvSpPr/>
          <p:nvPr/>
        </p:nvSpPr>
        <p:spPr>
          <a:xfrm>
            <a:off x="6968899" y="6093296"/>
            <a:ext cx="1152128" cy="57606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588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1153" y="116632"/>
            <a:ext cx="8691327" cy="3600400"/>
          </a:xfrm>
        </p:spPr>
        <p:txBody>
          <a:bodyPr>
            <a:normAutofit/>
          </a:bodyPr>
          <a:lstStyle/>
          <a:p>
            <a:pPr marL="137160" indent="0">
              <a:buNone/>
            </a:pPr>
            <a:r>
              <a:rPr lang="it-IT" dirty="0">
                <a:latin typeface="Gloucester MT Extra Condensed" pitchFamily="18" charset="0"/>
              </a:rPr>
              <a:t>Il 14 luglio 2015, dopo due stagioni in biancoverde, viene ceduto a titolo definitivo al </a:t>
            </a:r>
            <a:r>
              <a:rPr lang="it-IT" dirty="0" err="1" smtClean="0">
                <a:latin typeface="Gloucester MT Extra Condensed" pitchFamily="18" charset="0"/>
              </a:rPr>
              <a:t>Cagliari;l'esordio</a:t>
            </a:r>
            <a:r>
              <a:rPr lang="it-IT" dirty="0" smtClean="0">
                <a:latin typeface="Gloucester MT Extra Condensed" pitchFamily="18" charset="0"/>
              </a:rPr>
              <a:t> </a:t>
            </a:r>
            <a:r>
              <a:rPr lang="it-IT" dirty="0">
                <a:latin typeface="Gloucester MT Extra Condensed" pitchFamily="18" charset="0"/>
              </a:rPr>
              <a:t>con la squadra sarda avviene contro il Crotone, in occasione della prima gara di </a:t>
            </a:r>
            <a:r>
              <a:rPr lang="it-IT" dirty="0" err="1" smtClean="0">
                <a:latin typeface="Gloucester MT Extra Condensed" pitchFamily="18" charset="0"/>
              </a:rPr>
              <a:t>campionato.Al</a:t>
            </a:r>
            <a:r>
              <a:rPr lang="it-IT" dirty="0" smtClean="0">
                <a:latin typeface="Gloucester MT Extra Condensed" pitchFamily="18" charset="0"/>
              </a:rPr>
              <a:t> </a:t>
            </a:r>
            <a:r>
              <a:rPr lang="it-IT" dirty="0">
                <a:latin typeface="Gloucester MT Extra Condensed" pitchFamily="18" charset="0"/>
              </a:rPr>
              <a:t>termine della stagione conquista la promozione in Serie A. Il 18 settembre 2016 debutta nella massima serie a 30 anni in occasione della gara Cagliari-Atalanta (3-0), dove a fine partita suscita grande attenzione dai media e dai giornalisti per la sua "favola calcistica</a:t>
            </a:r>
            <a:r>
              <a:rPr lang="it-IT" dirty="0" smtClean="0">
                <a:latin typeface="Gloucester MT Extra Condensed" pitchFamily="18" charset="0"/>
              </a:rPr>
              <a:t>". </a:t>
            </a:r>
            <a:r>
              <a:rPr lang="it-IT" dirty="0">
                <a:latin typeface="Gloucester MT Extra Condensed" pitchFamily="18" charset="0"/>
              </a:rPr>
              <a:t>Il 29 dicembre seguente, per via della sua vicenda umana, il quotidiano britannico The </a:t>
            </a:r>
            <a:r>
              <a:rPr lang="it-IT" dirty="0" err="1">
                <a:latin typeface="Gloucester MT Extra Condensed" pitchFamily="18" charset="0"/>
              </a:rPr>
              <a:t>Guardian</a:t>
            </a:r>
            <a:r>
              <a:rPr lang="it-IT" dirty="0">
                <a:latin typeface="Gloucester MT Extra Condensed" pitchFamily="18" charset="0"/>
              </a:rPr>
              <a:t> lo premia come «calciatore dell'anno</a:t>
            </a:r>
            <a:r>
              <a:rPr lang="it-IT" dirty="0" smtClean="0">
                <a:latin typeface="Gloucester MT Extra Condensed" pitchFamily="18" charset="0"/>
              </a:rPr>
              <a:t>».</a:t>
            </a:r>
            <a:endParaRPr lang="it-IT" dirty="0">
              <a:latin typeface="Gloucester MT Extra Condensed" pitchFamily="18" charset="0"/>
            </a:endParaRPr>
          </a:p>
        </p:txBody>
      </p:sp>
      <p:pic>
        <p:nvPicPr>
          <p:cNvPr id="1026" name="Picture 2" descr="C:\Users\pc\Desktop\16387438_1788923591371318_583071744206421519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3645024"/>
            <a:ext cx="874223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00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15416"/>
            <a:ext cx="8229600" cy="1143000"/>
          </a:xfrm>
        </p:spPr>
        <p:txBody>
          <a:bodyPr>
            <a:normAutofit fontScale="90000"/>
          </a:bodyPr>
          <a:lstStyle/>
          <a:p>
            <a:r>
              <a:rPr lang="it-IT" dirty="0" smtClean="0"/>
              <a:t>Scandalo calcioscommesse 2011</a:t>
            </a:r>
            <a:endParaRPr lang="it-IT" dirty="0"/>
          </a:p>
        </p:txBody>
      </p:sp>
      <p:sp>
        <p:nvSpPr>
          <p:cNvPr id="3" name="Segnaposto contenuto 2"/>
          <p:cNvSpPr>
            <a:spLocks noGrp="1"/>
          </p:cNvSpPr>
          <p:nvPr>
            <p:ph idx="1"/>
          </p:nvPr>
        </p:nvSpPr>
        <p:spPr>
          <a:xfrm>
            <a:off x="467544" y="692696"/>
            <a:ext cx="8229600" cy="5112608"/>
          </a:xfrm>
        </p:spPr>
        <p:txBody>
          <a:bodyPr>
            <a:noAutofit/>
          </a:bodyPr>
          <a:lstStyle/>
          <a:p>
            <a:pPr marL="137160" indent="0">
              <a:buNone/>
            </a:pPr>
            <a:r>
              <a:rPr lang="it-IT" sz="2000" dirty="0">
                <a:latin typeface="Elephant" pitchFamily="18" charset="0"/>
              </a:rPr>
              <a:t>Durante la stagione 2010-2011, il 14 aprile 2011 il direttore sportivo del Ravenna Calcio, Giorgio Buffone, gli offre 50.000 euro per far vincere il Ravenna nella successiva partita contro il Lumezzane, ma egli rifiuta e denuncia il fatto. Buffone, arrestato nella prima tranche dell'inchiesta Last </a:t>
            </a:r>
            <a:r>
              <a:rPr lang="it-IT" sz="2000" dirty="0" err="1">
                <a:latin typeface="Elephant" pitchFamily="18" charset="0"/>
              </a:rPr>
              <a:t>Bet</a:t>
            </a:r>
            <a:r>
              <a:rPr lang="it-IT" sz="2000" dirty="0">
                <a:latin typeface="Elephant" pitchFamily="18" charset="0"/>
              </a:rPr>
              <a:t>, viene inibito per cinque anni e precluso alla permanenza in qualsiasi rango o categoria della FIGC</a:t>
            </a:r>
            <a:r>
              <a:rPr lang="it-IT" sz="2000" dirty="0" smtClean="0">
                <a:latin typeface="Elephant" pitchFamily="18" charset="0"/>
              </a:rPr>
              <a:t>. </a:t>
            </a:r>
            <a:r>
              <a:rPr lang="it-IT" sz="2000" dirty="0">
                <a:latin typeface="Elephant" pitchFamily="18" charset="0"/>
              </a:rPr>
              <a:t>A seguito della sua denuncia il nome di Pisacane – insieme a quello del collega Simone Farina che fu autore dello stesso </a:t>
            </a:r>
            <a:r>
              <a:rPr lang="it-IT" sz="2000" dirty="0" smtClean="0">
                <a:latin typeface="Elephant" pitchFamily="18" charset="0"/>
              </a:rPr>
              <a:t>gesto è </a:t>
            </a:r>
            <a:r>
              <a:rPr lang="it-IT" sz="2000" dirty="0">
                <a:latin typeface="Elephant" pitchFamily="18" charset="0"/>
              </a:rPr>
              <a:t>balzato improvvisamente alla ribalta</a:t>
            </a:r>
            <a:r>
              <a:rPr lang="it-IT" sz="2000" dirty="0" smtClean="0">
                <a:latin typeface="Elephant" pitchFamily="18" charset="0"/>
              </a:rPr>
              <a:t>.</a:t>
            </a:r>
            <a:endParaRPr lang="it-IT" sz="2000" dirty="0">
              <a:latin typeface="Elephant" pitchFamily="18" charset="0"/>
            </a:endParaRPr>
          </a:p>
          <a:p>
            <a:pPr marL="137160" indent="0">
              <a:buNone/>
            </a:pPr>
            <a:r>
              <a:rPr lang="it-IT" sz="2000" dirty="0">
                <a:latin typeface="Elephant" pitchFamily="18" charset="0"/>
              </a:rPr>
              <a:t>Nonostante egli abbia dichiarato di non sentirsi un eroe</a:t>
            </a:r>
            <a:r>
              <a:rPr lang="it-IT" sz="2000" dirty="0" smtClean="0">
                <a:latin typeface="Elephant" pitchFamily="18" charset="0"/>
              </a:rPr>
              <a:t>, </a:t>
            </a:r>
            <a:r>
              <a:rPr lang="it-IT" sz="2000" dirty="0">
                <a:latin typeface="Elephant" pitchFamily="18" charset="0"/>
              </a:rPr>
              <a:t>la città di Terni il 20 gennaio 2012 gli ha consegnato il "</a:t>
            </a:r>
            <a:r>
              <a:rPr lang="it-IT" sz="2000" dirty="0" err="1">
                <a:latin typeface="Elephant" pitchFamily="18" charset="0"/>
              </a:rPr>
              <a:t>Thyrus</a:t>
            </a:r>
            <a:r>
              <a:rPr lang="it-IT" sz="2000" dirty="0">
                <a:latin typeface="Elephant" pitchFamily="18" charset="0"/>
              </a:rPr>
              <a:t> d'oro" come riconoscimento alla sua lealtà sportiva</a:t>
            </a:r>
            <a:r>
              <a:rPr lang="it-IT" sz="2000" dirty="0" smtClean="0">
                <a:latin typeface="Elephant" pitchFamily="18" charset="0"/>
              </a:rPr>
              <a:t>. </a:t>
            </a:r>
            <a:r>
              <a:rPr lang="it-IT" sz="2000" dirty="0">
                <a:latin typeface="Elephant" pitchFamily="18" charset="0"/>
              </a:rPr>
              <a:t>Inoltre la FIFA, per mano del presidente Joseph Blatter, gli ha conferito la nomina di </a:t>
            </a:r>
            <a:r>
              <a:rPr lang="it-IT" sz="2000" dirty="0" smtClean="0">
                <a:latin typeface="Elephant" pitchFamily="18" charset="0"/>
              </a:rPr>
              <a:t>ambasciatore. Infine</a:t>
            </a:r>
            <a:r>
              <a:rPr lang="it-IT" sz="2000" dirty="0">
                <a:latin typeface="Elephant" pitchFamily="18" charset="0"/>
              </a:rPr>
              <a:t>, il CT Cesare Prandelli ha deciso di </a:t>
            </a:r>
            <a:r>
              <a:rPr lang="it-IT" sz="2000" dirty="0" smtClean="0">
                <a:latin typeface="Elephant" pitchFamily="18" charset="0"/>
              </a:rPr>
              <a:t>invitarlo </a:t>
            </a:r>
            <a:r>
              <a:rPr lang="it-IT" sz="2000" dirty="0">
                <a:latin typeface="Elephant" pitchFamily="18" charset="0"/>
              </a:rPr>
              <a:t>assieme a </a:t>
            </a:r>
            <a:r>
              <a:rPr lang="it-IT" sz="2000" dirty="0" smtClean="0">
                <a:latin typeface="Elephant" pitchFamily="18" charset="0"/>
              </a:rPr>
              <a:t>Farina al </a:t>
            </a:r>
            <a:r>
              <a:rPr lang="it-IT" sz="2000" dirty="0">
                <a:latin typeface="Elephant" pitchFamily="18" charset="0"/>
              </a:rPr>
              <a:t>raduno </a:t>
            </a:r>
            <a:r>
              <a:rPr lang="it-IT" sz="2000" dirty="0" smtClean="0">
                <a:latin typeface="Elephant" pitchFamily="18" charset="0"/>
              </a:rPr>
              <a:t>della </a:t>
            </a:r>
            <a:r>
              <a:rPr lang="it-IT" sz="2000" dirty="0">
                <a:latin typeface="Elephant" pitchFamily="18" charset="0"/>
              </a:rPr>
              <a:t>Nazionale in vista di Euro 2012</a:t>
            </a:r>
            <a:r>
              <a:rPr lang="it-IT" sz="2000" dirty="0" smtClean="0">
                <a:latin typeface="Elephant" pitchFamily="18" charset="0"/>
              </a:rPr>
              <a:t>.</a:t>
            </a:r>
          </a:p>
          <a:p>
            <a:pPr marL="137160" indent="0">
              <a:buNone/>
            </a:pPr>
            <a:r>
              <a:rPr lang="it-IT" sz="2000" dirty="0">
                <a:latin typeface="Elephant" pitchFamily="18" charset="0"/>
              </a:rPr>
              <a:t>https://www.facebook.com/LaCommunityDelCalcio/videos/1173014322759594/</a:t>
            </a:r>
          </a:p>
          <a:p>
            <a:endParaRPr lang="it-IT" sz="2000" dirty="0" smtClean="0">
              <a:latin typeface="Elephant" pitchFamily="18" charset="0"/>
            </a:endParaRPr>
          </a:p>
        </p:txBody>
      </p:sp>
    </p:spTree>
    <p:extLst>
      <p:ext uri="{BB962C8B-B14F-4D97-AF65-F5344CB8AC3E}">
        <p14:creationId xmlns:p14="http://schemas.microsoft.com/office/powerpoint/2010/main" val="364021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6718" y="188640"/>
            <a:ext cx="8229600" cy="4709160"/>
          </a:xfrm>
        </p:spPr>
        <p:txBody>
          <a:bodyPr>
            <a:normAutofit lnSpcReduction="10000"/>
          </a:bodyPr>
          <a:lstStyle/>
          <a:p>
            <a:pPr marL="137160" indent="0">
              <a:buNone/>
            </a:pPr>
            <a:r>
              <a:rPr lang="it-IT" dirty="0">
                <a:solidFill>
                  <a:srgbClr val="FF0000"/>
                </a:solidFill>
                <a:latin typeface="Algerian" panose="04020705040A02060702" pitchFamily="82" charset="0"/>
              </a:rPr>
              <a:t>CARATTERISTICHE IN </a:t>
            </a:r>
            <a:r>
              <a:rPr lang="it-IT" dirty="0" smtClean="0">
                <a:solidFill>
                  <a:srgbClr val="FF0000"/>
                </a:solidFill>
                <a:latin typeface="Algerian" panose="04020705040A02060702" pitchFamily="82" charset="0"/>
              </a:rPr>
              <a:t>CAMPO:</a:t>
            </a:r>
            <a:endParaRPr lang="it-IT" dirty="0">
              <a:solidFill>
                <a:srgbClr val="FF0000"/>
              </a:solidFill>
              <a:latin typeface="Algerian" panose="04020705040A02060702" pitchFamily="82" charset="0"/>
            </a:endParaRPr>
          </a:p>
          <a:p>
            <a:pPr marL="137160" indent="0">
              <a:buNone/>
            </a:pPr>
            <a:r>
              <a:rPr lang="it-IT" dirty="0" smtClean="0">
                <a:solidFill>
                  <a:srgbClr val="FF0000"/>
                </a:solidFill>
                <a:latin typeface="Algerian" panose="04020705040A02060702" pitchFamily="82" charset="0"/>
              </a:rPr>
              <a:t>RUOLO:DIFENSORE</a:t>
            </a:r>
            <a:endParaRPr lang="it-IT" dirty="0">
              <a:solidFill>
                <a:srgbClr val="FF0000"/>
              </a:solidFill>
              <a:latin typeface="Algerian" panose="04020705040A02060702" pitchFamily="82" charset="0"/>
            </a:endParaRPr>
          </a:p>
          <a:p>
            <a:pPr marL="137160" indent="0">
              <a:buNone/>
            </a:pPr>
            <a:r>
              <a:rPr lang="it-IT" dirty="0" smtClean="0">
                <a:solidFill>
                  <a:srgbClr val="FF0000"/>
                </a:solidFill>
                <a:latin typeface="Algerian" panose="04020705040A02060702" pitchFamily="82" charset="0"/>
              </a:rPr>
              <a:t>POSIZIONE:DIFENSORE CENTRALE</a:t>
            </a:r>
            <a:endParaRPr lang="it-IT" dirty="0">
              <a:solidFill>
                <a:srgbClr val="FF0000"/>
              </a:solidFill>
              <a:latin typeface="Algerian" panose="04020705040A02060702" pitchFamily="82" charset="0"/>
            </a:endParaRPr>
          </a:p>
          <a:p>
            <a:pPr marL="137160" indent="0">
              <a:buNone/>
            </a:pPr>
            <a:r>
              <a:rPr lang="it-IT" dirty="0">
                <a:solidFill>
                  <a:srgbClr val="FF0000"/>
                </a:solidFill>
                <a:latin typeface="Algerian" panose="04020705040A02060702" pitchFamily="82" charset="0"/>
              </a:rPr>
              <a:t>ALTRE </a:t>
            </a:r>
            <a:r>
              <a:rPr lang="it-IT" dirty="0" smtClean="0">
                <a:solidFill>
                  <a:srgbClr val="FF0000"/>
                </a:solidFill>
                <a:latin typeface="Algerian" panose="04020705040A02060702" pitchFamily="82" charset="0"/>
              </a:rPr>
              <a:t>POSIZIONI:TERZINO DESTRO</a:t>
            </a:r>
            <a:endParaRPr lang="it-IT" dirty="0">
              <a:solidFill>
                <a:srgbClr val="FF0000"/>
              </a:solidFill>
              <a:latin typeface="Algerian" panose="04020705040A02060702" pitchFamily="82" charset="0"/>
            </a:endParaRPr>
          </a:p>
          <a:p>
            <a:pPr marL="137160" indent="0">
              <a:buNone/>
            </a:pPr>
            <a:r>
              <a:rPr lang="it-IT" dirty="0">
                <a:solidFill>
                  <a:srgbClr val="FF0000"/>
                </a:solidFill>
                <a:latin typeface="Algerian" panose="04020705040A02060702" pitchFamily="82" charset="0"/>
              </a:rPr>
              <a:t>PIEDE </a:t>
            </a:r>
            <a:r>
              <a:rPr lang="it-IT" dirty="0" smtClean="0">
                <a:solidFill>
                  <a:srgbClr val="FF0000"/>
                </a:solidFill>
                <a:latin typeface="Algerian" panose="04020705040A02060702" pitchFamily="82" charset="0"/>
              </a:rPr>
              <a:t>CALCIO:DESTRO</a:t>
            </a:r>
          </a:p>
          <a:p>
            <a:pPr marL="137160" indent="0">
              <a:buNone/>
            </a:pPr>
            <a:r>
              <a:rPr lang="it-IT" dirty="0">
                <a:solidFill>
                  <a:srgbClr val="FF0000"/>
                </a:solidFill>
                <a:latin typeface="Algerian" panose="04020705040A02060702" pitchFamily="82" charset="0"/>
              </a:rPr>
              <a:t>ALTRI DATI E </a:t>
            </a:r>
            <a:r>
              <a:rPr lang="it-IT" dirty="0" smtClean="0">
                <a:solidFill>
                  <a:srgbClr val="FF0000"/>
                </a:solidFill>
                <a:latin typeface="Algerian" panose="04020705040A02060702" pitchFamily="82" charset="0"/>
              </a:rPr>
              <a:t>CURIOSITÀ:</a:t>
            </a:r>
          </a:p>
          <a:p>
            <a:pPr marL="137160" indent="0">
              <a:buNone/>
            </a:pPr>
            <a:r>
              <a:rPr lang="it-IT" dirty="0" smtClean="0">
                <a:solidFill>
                  <a:srgbClr val="FF0000"/>
                </a:solidFill>
                <a:latin typeface="Algerian" panose="04020705040A02060702" pitchFamily="82" charset="0"/>
              </a:rPr>
              <a:t>SOPRANNOME:PISADOG</a:t>
            </a:r>
            <a:endParaRPr lang="it-IT" dirty="0">
              <a:solidFill>
                <a:srgbClr val="FF0000"/>
              </a:solidFill>
              <a:latin typeface="Algerian" panose="04020705040A02060702" pitchFamily="82" charset="0"/>
            </a:endParaRPr>
          </a:p>
          <a:p>
            <a:pPr marL="137160" indent="0">
              <a:buNone/>
            </a:pPr>
            <a:r>
              <a:rPr lang="it-IT" dirty="0" smtClean="0">
                <a:solidFill>
                  <a:srgbClr val="FF0000"/>
                </a:solidFill>
                <a:latin typeface="Algerian" panose="04020705040A02060702" pitchFamily="82" charset="0"/>
              </a:rPr>
              <a:t>PREZZO </a:t>
            </a:r>
            <a:r>
              <a:rPr lang="it-IT" dirty="0">
                <a:solidFill>
                  <a:srgbClr val="FF0000"/>
                </a:solidFill>
                <a:latin typeface="Algerian" panose="04020705040A02060702" pitchFamily="82" charset="0"/>
              </a:rPr>
              <a:t>ULTIMO </a:t>
            </a:r>
            <a:r>
              <a:rPr lang="it-IT" dirty="0" smtClean="0">
                <a:solidFill>
                  <a:srgbClr val="FF0000"/>
                </a:solidFill>
                <a:latin typeface="Algerian" panose="04020705040A02060702" pitchFamily="82" charset="0"/>
              </a:rPr>
              <a:t>TRASFERIMENTO:150.000</a:t>
            </a:r>
            <a:endParaRPr lang="it-IT" dirty="0">
              <a:solidFill>
                <a:srgbClr val="FF0000"/>
              </a:solidFill>
              <a:latin typeface="Algerian" panose="04020705040A02060702" pitchFamily="82" charset="0"/>
            </a:endParaRPr>
          </a:p>
          <a:p>
            <a:pPr marL="137160" indent="0">
              <a:buNone/>
            </a:pPr>
            <a:r>
              <a:rPr lang="it-IT" dirty="0" smtClean="0">
                <a:solidFill>
                  <a:srgbClr val="FF0000"/>
                </a:solidFill>
                <a:latin typeface="Algerian" panose="04020705040A02060702" pitchFamily="82" charset="0"/>
              </a:rPr>
              <a:t>SCADENZA CONTRATTO:30/06/2018</a:t>
            </a:r>
            <a:endParaRPr lang="it-IT" dirty="0">
              <a:solidFill>
                <a:srgbClr val="FF0000"/>
              </a:solidFill>
              <a:latin typeface="Algerian" panose="04020705040A02060702" pitchFamily="82" charset="0"/>
            </a:endParaRPr>
          </a:p>
          <a:p>
            <a:pPr marL="137160" indent="0">
              <a:buNone/>
            </a:pPr>
            <a:r>
              <a:rPr lang="it-IT" dirty="0" smtClean="0">
                <a:solidFill>
                  <a:srgbClr val="FF0000"/>
                </a:solidFill>
                <a:latin typeface="Algerian" panose="04020705040A02060702" pitchFamily="82" charset="0"/>
              </a:rPr>
              <a:t>PROCURATORE:MINO </a:t>
            </a:r>
            <a:r>
              <a:rPr lang="it-IT" dirty="0">
                <a:solidFill>
                  <a:srgbClr val="FF0000"/>
                </a:solidFill>
                <a:latin typeface="Algerian" panose="04020705040A02060702" pitchFamily="82" charset="0"/>
              </a:rPr>
              <a:t>RAIOLA</a:t>
            </a:r>
          </a:p>
          <a:p>
            <a:endParaRPr lang="it-IT" dirty="0"/>
          </a:p>
        </p:txBody>
      </p:sp>
      <p:pic>
        <p:nvPicPr>
          <p:cNvPr id="1026" name="Picture 2" descr="C:\Users\pc\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338" y="18864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109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402261" y="-99392"/>
            <a:ext cx="9942813" cy="1446550"/>
          </a:xfrm>
          <a:prstGeom prst="rect">
            <a:avLst/>
          </a:prstGeom>
          <a:noFill/>
        </p:spPr>
        <p:txBody>
          <a:bodyPr wrap="square" lIns="91440" tIns="45720" rIns="91440" bIns="45720">
            <a:spAutoFit/>
          </a:bodyPr>
          <a:lstStyle/>
          <a:p>
            <a:pPr algn="ctr"/>
            <a:r>
              <a:rPr lang="it-IT"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SUA CARRIERA NEL MONDO DEL CALCIO </a:t>
            </a:r>
            <a:endParaRPr lang="it-IT"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9" name="Segnaposto contenuto 8"/>
          <p:cNvGraphicFramePr>
            <a:graphicFrameLocks noGrp="1"/>
          </p:cNvGraphicFramePr>
          <p:nvPr>
            <p:ph idx="1"/>
            <p:extLst>
              <p:ext uri="{D42A27DB-BD31-4B8C-83A1-F6EECF244321}">
                <p14:modId xmlns:p14="http://schemas.microsoft.com/office/powerpoint/2010/main" val="1024525796"/>
              </p:ext>
            </p:extLst>
          </p:nvPr>
        </p:nvGraphicFramePr>
        <p:xfrm>
          <a:off x="454345" y="1274115"/>
          <a:ext cx="8229600" cy="54864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59683">
                <a:tc>
                  <a:txBody>
                    <a:bodyPr/>
                    <a:lstStyle/>
                    <a:p>
                      <a:r>
                        <a:rPr lang="it-IT" dirty="0" smtClean="0"/>
                        <a:t>Stagione</a:t>
                      </a:r>
                      <a:endParaRPr lang="it-IT" dirty="0"/>
                    </a:p>
                  </a:txBody>
                  <a:tcPr/>
                </a:tc>
                <a:tc>
                  <a:txBody>
                    <a:bodyPr/>
                    <a:lstStyle/>
                    <a:p>
                      <a:r>
                        <a:rPr lang="it-IT" dirty="0" smtClean="0"/>
                        <a:t>Squadra</a:t>
                      </a:r>
                      <a:endParaRPr lang="it-IT" dirty="0"/>
                    </a:p>
                  </a:txBody>
                  <a:tcPr/>
                </a:tc>
                <a:tc>
                  <a:txBody>
                    <a:bodyPr/>
                    <a:lstStyle/>
                    <a:p>
                      <a:r>
                        <a:rPr lang="it-IT" dirty="0" smtClean="0"/>
                        <a:t>Serie</a:t>
                      </a:r>
                      <a:endParaRPr lang="it-IT" dirty="0"/>
                    </a:p>
                  </a:txBody>
                  <a:tcPr/>
                </a:tc>
                <a:tc>
                  <a:txBody>
                    <a:bodyPr/>
                    <a:lstStyle/>
                    <a:p>
                      <a:r>
                        <a:rPr lang="it-IT" dirty="0" smtClean="0"/>
                        <a:t>Presenze</a:t>
                      </a:r>
                      <a:endParaRPr lang="it-IT" dirty="0"/>
                    </a:p>
                  </a:txBody>
                  <a:tcPr/>
                </a:tc>
                <a:tc>
                  <a:txBody>
                    <a:bodyPr/>
                    <a:lstStyle/>
                    <a:p>
                      <a:r>
                        <a:rPr lang="it-IT" dirty="0" smtClean="0"/>
                        <a:t>Gol</a:t>
                      </a:r>
                      <a:endParaRPr lang="it-IT" dirty="0"/>
                    </a:p>
                  </a:txBody>
                  <a:tcPr/>
                </a:tc>
              </a:tr>
              <a:tr h="359683">
                <a:tc>
                  <a:txBody>
                    <a:bodyPr/>
                    <a:lstStyle/>
                    <a:p>
                      <a:r>
                        <a:rPr lang="it-IT" dirty="0" smtClean="0"/>
                        <a:t>2004-2005</a:t>
                      </a:r>
                      <a:endParaRPr lang="it-IT" dirty="0"/>
                    </a:p>
                  </a:txBody>
                  <a:tcPr/>
                </a:tc>
                <a:tc>
                  <a:txBody>
                    <a:bodyPr/>
                    <a:lstStyle/>
                    <a:p>
                      <a:r>
                        <a:rPr lang="it-IT" dirty="0" smtClean="0"/>
                        <a:t>Genoa</a:t>
                      </a:r>
                      <a:endParaRPr lang="it-IT" dirty="0"/>
                    </a:p>
                  </a:txBody>
                  <a:tcPr/>
                </a:tc>
                <a:tc>
                  <a:txBody>
                    <a:bodyPr/>
                    <a:lstStyle/>
                    <a:p>
                      <a:r>
                        <a:rPr lang="it-IT" dirty="0" smtClean="0"/>
                        <a:t>B</a:t>
                      </a:r>
                      <a:endParaRPr lang="it-IT" dirty="0"/>
                    </a:p>
                  </a:txBody>
                  <a:tcPr/>
                </a:tc>
                <a:tc>
                  <a:txBody>
                    <a:bodyPr/>
                    <a:lstStyle/>
                    <a:p>
                      <a:r>
                        <a:rPr lang="it-IT" dirty="0" smtClean="0"/>
                        <a:t>1</a:t>
                      </a:r>
                      <a:endParaRPr lang="it-IT" dirty="0"/>
                    </a:p>
                  </a:txBody>
                  <a:tcPr/>
                </a:tc>
                <a:tc>
                  <a:txBody>
                    <a:bodyPr/>
                    <a:lstStyle/>
                    <a:p>
                      <a:r>
                        <a:rPr lang="it-IT" dirty="0" smtClean="0"/>
                        <a:t>0</a:t>
                      </a:r>
                      <a:endParaRPr lang="it-IT" dirty="0"/>
                    </a:p>
                  </a:txBody>
                  <a:tcPr/>
                </a:tc>
              </a:tr>
              <a:tr h="359683">
                <a:tc>
                  <a:txBody>
                    <a:bodyPr/>
                    <a:lstStyle/>
                    <a:p>
                      <a:r>
                        <a:rPr lang="it-IT" dirty="0" smtClean="0"/>
                        <a:t>2005-2006</a:t>
                      </a:r>
                      <a:endParaRPr lang="it-IT" dirty="0"/>
                    </a:p>
                  </a:txBody>
                  <a:tcPr/>
                </a:tc>
                <a:tc>
                  <a:txBody>
                    <a:bodyPr/>
                    <a:lstStyle/>
                    <a:p>
                      <a:r>
                        <a:rPr lang="it-IT" dirty="0" smtClean="0"/>
                        <a:t>Ravenna</a:t>
                      </a:r>
                      <a:endParaRPr lang="it-IT" dirty="0"/>
                    </a:p>
                  </a:txBody>
                  <a:tcPr/>
                </a:tc>
                <a:tc>
                  <a:txBody>
                    <a:bodyPr/>
                    <a:lstStyle/>
                    <a:p>
                      <a:r>
                        <a:rPr lang="it-IT" dirty="0" smtClean="0"/>
                        <a:t>C1</a:t>
                      </a:r>
                      <a:endParaRPr lang="it-IT" dirty="0"/>
                    </a:p>
                  </a:txBody>
                  <a:tcPr/>
                </a:tc>
                <a:tc>
                  <a:txBody>
                    <a:bodyPr/>
                    <a:lstStyle/>
                    <a:p>
                      <a:r>
                        <a:rPr lang="it-IT" dirty="0" smtClean="0"/>
                        <a:t>12 </a:t>
                      </a:r>
                      <a:endParaRPr lang="it-IT" dirty="0"/>
                    </a:p>
                  </a:txBody>
                  <a:tcPr/>
                </a:tc>
                <a:tc>
                  <a:txBody>
                    <a:bodyPr/>
                    <a:lstStyle/>
                    <a:p>
                      <a:r>
                        <a:rPr lang="it-IT" dirty="0" smtClean="0"/>
                        <a:t>0 </a:t>
                      </a:r>
                    </a:p>
                  </a:txBody>
                  <a:tcPr/>
                </a:tc>
              </a:tr>
              <a:tr h="359683">
                <a:tc>
                  <a:txBody>
                    <a:bodyPr/>
                    <a:lstStyle/>
                    <a:p>
                      <a:r>
                        <a:rPr lang="it-IT" dirty="0" smtClean="0"/>
                        <a:t>2006-2007</a:t>
                      </a:r>
                      <a:endParaRPr lang="it-IT" dirty="0"/>
                    </a:p>
                  </a:txBody>
                  <a:tcPr/>
                </a:tc>
                <a:tc>
                  <a:txBody>
                    <a:bodyPr/>
                    <a:lstStyle/>
                    <a:p>
                      <a:r>
                        <a:rPr lang="it-IT" baseline="0" dirty="0" smtClean="0"/>
                        <a:t>Cremonese</a:t>
                      </a:r>
                      <a:endParaRPr lang="it-IT" dirty="0"/>
                    </a:p>
                  </a:txBody>
                  <a:tcPr/>
                </a:tc>
                <a:tc>
                  <a:txBody>
                    <a:bodyPr/>
                    <a:lstStyle/>
                    <a:p>
                      <a:r>
                        <a:rPr lang="it-IT" dirty="0" smtClean="0"/>
                        <a:t>C1</a:t>
                      </a:r>
                      <a:endParaRPr lang="it-IT" dirty="0"/>
                    </a:p>
                  </a:txBody>
                  <a:tcPr/>
                </a:tc>
                <a:tc>
                  <a:txBody>
                    <a:bodyPr/>
                    <a:lstStyle/>
                    <a:p>
                      <a:r>
                        <a:rPr lang="it-IT" dirty="0" smtClean="0"/>
                        <a:t>20</a:t>
                      </a:r>
                      <a:endParaRPr lang="it-IT" dirty="0"/>
                    </a:p>
                  </a:txBody>
                  <a:tcPr/>
                </a:tc>
                <a:tc>
                  <a:txBody>
                    <a:bodyPr/>
                    <a:lstStyle/>
                    <a:p>
                      <a:r>
                        <a:rPr lang="it-IT" dirty="0" smtClean="0"/>
                        <a:t>0</a:t>
                      </a:r>
                      <a:endParaRPr lang="it-IT" dirty="0"/>
                    </a:p>
                  </a:txBody>
                  <a:tcPr/>
                </a:tc>
              </a:tr>
              <a:tr h="359683">
                <a:tc>
                  <a:txBody>
                    <a:bodyPr/>
                    <a:lstStyle/>
                    <a:p>
                      <a:r>
                        <a:rPr lang="it-IT" dirty="0" smtClean="0"/>
                        <a:t>2007-2008</a:t>
                      </a:r>
                      <a:endParaRPr lang="it-IT" dirty="0"/>
                    </a:p>
                  </a:txBody>
                  <a:tcPr/>
                </a:tc>
                <a:tc>
                  <a:txBody>
                    <a:bodyPr/>
                    <a:lstStyle/>
                    <a:p>
                      <a:r>
                        <a:rPr lang="it-IT" dirty="0" smtClean="0"/>
                        <a:t>Lanciano</a:t>
                      </a:r>
                      <a:endParaRPr lang="it-IT" dirty="0"/>
                    </a:p>
                  </a:txBody>
                  <a:tcPr/>
                </a:tc>
                <a:tc>
                  <a:txBody>
                    <a:bodyPr/>
                    <a:lstStyle/>
                    <a:p>
                      <a:r>
                        <a:rPr lang="it-IT" dirty="0" smtClean="0"/>
                        <a:t>C1</a:t>
                      </a:r>
                      <a:endParaRPr lang="it-IT" dirty="0"/>
                    </a:p>
                  </a:txBody>
                  <a:tcPr/>
                </a:tc>
                <a:tc>
                  <a:txBody>
                    <a:bodyPr/>
                    <a:lstStyle/>
                    <a:p>
                      <a:r>
                        <a:rPr lang="it-IT" dirty="0" smtClean="0"/>
                        <a:t>23</a:t>
                      </a:r>
                      <a:endParaRPr lang="it-IT" dirty="0"/>
                    </a:p>
                  </a:txBody>
                  <a:tcPr/>
                </a:tc>
                <a:tc>
                  <a:txBody>
                    <a:bodyPr/>
                    <a:lstStyle/>
                    <a:p>
                      <a:r>
                        <a:rPr lang="it-IT" dirty="0" smtClean="0"/>
                        <a:t>0</a:t>
                      </a:r>
                      <a:endParaRPr lang="it-IT" dirty="0"/>
                    </a:p>
                  </a:txBody>
                  <a:tcPr/>
                </a:tc>
              </a:tr>
              <a:tr h="359683">
                <a:tc>
                  <a:txBody>
                    <a:bodyPr/>
                    <a:lstStyle/>
                    <a:p>
                      <a:r>
                        <a:rPr lang="it-IT" dirty="0" smtClean="0"/>
                        <a:t>2008-2009</a:t>
                      </a:r>
                      <a:endParaRPr lang="it-IT" dirty="0"/>
                    </a:p>
                  </a:txBody>
                  <a:tcPr/>
                </a:tc>
                <a:tc>
                  <a:txBody>
                    <a:bodyPr/>
                    <a:lstStyle/>
                    <a:p>
                      <a:r>
                        <a:rPr lang="it-IT" dirty="0" smtClean="0"/>
                        <a:t>Lumezzane</a:t>
                      </a:r>
                      <a:endParaRPr lang="it-IT" dirty="0"/>
                    </a:p>
                  </a:txBody>
                  <a:tcPr/>
                </a:tc>
                <a:tc>
                  <a:txBody>
                    <a:bodyPr/>
                    <a:lstStyle/>
                    <a:p>
                      <a:r>
                        <a:rPr lang="it-IT" dirty="0" smtClean="0"/>
                        <a:t>C1</a:t>
                      </a:r>
                      <a:endParaRPr lang="it-IT" dirty="0"/>
                    </a:p>
                  </a:txBody>
                  <a:tcPr/>
                </a:tc>
                <a:tc>
                  <a:txBody>
                    <a:bodyPr/>
                    <a:lstStyle/>
                    <a:p>
                      <a:r>
                        <a:rPr lang="it-IT" dirty="0" smtClean="0"/>
                        <a:t>27</a:t>
                      </a:r>
                      <a:endParaRPr lang="it-IT" dirty="0"/>
                    </a:p>
                  </a:txBody>
                  <a:tcPr/>
                </a:tc>
                <a:tc>
                  <a:txBody>
                    <a:bodyPr/>
                    <a:lstStyle/>
                    <a:p>
                      <a:r>
                        <a:rPr lang="it-IT" dirty="0" smtClean="0"/>
                        <a:t>2</a:t>
                      </a:r>
                      <a:endParaRPr lang="it-IT" dirty="0"/>
                    </a:p>
                  </a:txBody>
                  <a:tcPr/>
                </a:tc>
              </a:tr>
              <a:tr h="359683">
                <a:tc>
                  <a:txBody>
                    <a:bodyPr/>
                    <a:lstStyle/>
                    <a:p>
                      <a:r>
                        <a:rPr lang="it-IT" dirty="0" smtClean="0"/>
                        <a:t>2009-2010</a:t>
                      </a:r>
                      <a:endParaRPr lang="it-IT" dirty="0"/>
                    </a:p>
                  </a:txBody>
                  <a:tcPr/>
                </a:tc>
                <a:tc>
                  <a:txBody>
                    <a:bodyPr/>
                    <a:lstStyle/>
                    <a:p>
                      <a:r>
                        <a:rPr lang="it-IT" dirty="0" smtClean="0"/>
                        <a:t>Ancona </a:t>
                      </a:r>
                      <a:endParaRPr lang="it-IT" dirty="0"/>
                    </a:p>
                  </a:txBody>
                  <a:tcPr/>
                </a:tc>
                <a:tc>
                  <a:txBody>
                    <a:bodyPr/>
                    <a:lstStyle/>
                    <a:p>
                      <a:r>
                        <a:rPr lang="it-IT" dirty="0" smtClean="0"/>
                        <a:t>B</a:t>
                      </a:r>
                      <a:endParaRPr lang="it-IT" dirty="0"/>
                    </a:p>
                  </a:txBody>
                  <a:tcPr/>
                </a:tc>
                <a:tc>
                  <a:txBody>
                    <a:bodyPr/>
                    <a:lstStyle/>
                    <a:p>
                      <a:r>
                        <a:rPr lang="it-IT" dirty="0" smtClean="0"/>
                        <a:t>22</a:t>
                      </a:r>
                      <a:endParaRPr lang="it-IT" dirty="0"/>
                    </a:p>
                  </a:txBody>
                  <a:tcPr/>
                </a:tc>
                <a:tc>
                  <a:txBody>
                    <a:bodyPr/>
                    <a:lstStyle/>
                    <a:p>
                      <a:r>
                        <a:rPr lang="it-IT" dirty="0" smtClean="0"/>
                        <a:t>0</a:t>
                      </a:r>
                      <a:endParaRPr lang="it-IT" dirty="0"/>
                    </a:p>
                  </a:txBody>
                  <a:tcPr/>
                </a:tc>
              </a:tr>
              <a:tr h="359683">
                <a:tc>
                  <a:txBody>
                    <a:bodyPr/>
                    <a:lstStyle/>
                    <a:p>
                      <a:r>
                        <a:rPr lang="it-IT" dirty="0" smtClean="0"/>
                        <a:t>2010-2011</a:t>
                      </a:r>
                      <a:endParaRPr lang="it-IT" dirty="0"/>
                    </a:p>
                  </a:txBody>
                  <a:tcPr/>
                </a:tc>
                <a:tc>
                  <a:txBody>
                    <a:bodyPr/>
                    <a:lstStyle/>
                    <a:p>
                      <a:r>
                        <a:rPr lang="it-IT" dirty="0" smtClean="0"/>
                        <a:t>Lumezzane</a:t>
                      </a:r>
                      <a:endParaRPr lang="it-IT" dirty="0"/>
                    </a:p>
                  </a:txBody>
                  <a:tcPr/>
                </a:tc>
                <a:tc>
                  <a:txBody>
                    <a:bodyPr/>
                    <a:lstStyle/>
                    <a:p>
                      <a:r>
                        <a:rPr lang="it-IT" dirty="0" smtClean="0"/>
                        <a:t>C1</a:t>
                      </a:r>
                      <a:endParaRPr lang="it-IT" dirty="0"/>
                    </a:p>
                  </a:txBody>
                  <a:tcPr/>
                </a:tc>
                <a:tc>
                  <a:txBody>
                    <a:bodyPr/>
                    <a:lstStyle/>
                    <a:p>
                      <a:r>
                        <a:rPr lang="it-IT" dirty="0" smtClean="0"/>
                        <a:t>29</a:t>
                      </a:r>
                      <a:endParaRPr lang="it-IT" dirty="0"/>
                    </a:p>
                  </a:txBody>
                  <a:tcPr/>
                </a:tc>
                <a:tc>
                  <a:txBody>
                    <a:bodyPr/>
                    <a:lstStyle/>
                    <a:p>
                      <a:r>
                        <a:rPr lang="it-IT" dirty="0" smtClean="0"/>
                        <a:t>3</a:t>
                      </a:r>
                      <a:endParaRPr lang="it-IT" dirty="0"/>
                    </a:p>
                  </a:txBody>
                  <a:tcPr/>
                </a:tc>
              </a:tr>
              <a:tr h="359683">
                <a:tc>
                  <a:txBody>
                    <a:bodyPr/>
                    <a:lstStyle/>
                    <a:p>
                      <a:r>
                        <a:rPr lang="it-IT" dirty="0" smtClean="0"/>
                        <a:t>2011-2012</a:t>
                      </a:r>
                      <a:endParaRPr lang="it-IT" dirty="0"/>
                    </a:p>
                  </a:txBody>
                  <a:tcPr/>
                </a:tc>
                <a:tc>
                  <a:txBody>
                    <a:bodyPr/>
                    <a:lstStyle/>
                    <a:p>
                      <a:r>
                        <a:rPr lang="it-IT" dirty="0" smtClean="0"/>
                        <a:t>Ternana</a:t>
                      </a:r>
                      <a:endParaRPr lang="it-IT" dirty="0"/>
                    </a:p>
                  </a:txBody>
                  <a:tcPr/>
                </a:tc>
                <a:tc>
                  <a:txBody>
                    <a:bodyPr/>
                    <a:lstStyle/>
                    <a:p>
                      <a:r>
                        <a:rPr lang="it-IT" dirty="0" smtClean="0"/>
                        <a:t>C1</a:t>
                      </a:r>
                      <a:endParaRPr lang="it-IT" dirty="0"/>
                    </a:p>
                  </a:txBody>
                  <a:tcPr/>
                </a:tc>
                <a:tc>
                  <a:txBody>
                    <a:bodyPr/>
                    <a:lstStyle/>
                    <a:p>
                      <a:r>
                        <a:rPr lang="it-IT" dirty="0" smtClean="0"/>
                        <a:t>32</a:t>
                      </a:r>
                      <a:endParaRPr lang="it-IT" dirty="0"/>
                    </a:p>
                  </a:txBody>
                  <a:tcPr/>
                </a:tc>
                <a:tc>
                  <a:txBody>
                    <a:bodyPr/>
                    <a:lstStyle/>
                    <a:p>
                      <a:r>
                        <a:rPr lang="it-IT" dirty="0" smtClean="0"/>
                        <a:t>3</a:t>
                      </a:r>
                      <a:endParaRPr lang="it-IT" dirty="0"/>
                    </a:p>
                  </a:txBody>
                  <a:tcPr/>
                </a:tc>
              </a:tr>
              <a:tr h="359683">
                <a:tc>
                  <a:txBody>
                    <a:bodyPr/>
                    <a:lstStyle/>
                    <a:p>
                      <a:r>
                        <a:rPr lang="it-IT" dirty="0" smtClean="0"/>
                        <a:t>2012-2013</a:t>
                      </a:r>
                      <a:endParaRPr lang="it-IT" dirty="0"/>
                    </a:p>
                  </a:txBody>
                  <a:tcPr/>
                </a:tc>
                <a:tc>
                  <a:txBody>
                    <a:bodyPr/>
                    <a:lstStyle/>
                    <a:p>
                      <a:r>
                        <a:rPr lang="it-IT" dirty="0" smtClean="0"/>
                        <a:t>Ternana</a:t>
                      </a:r>
                      <a:endParaRPr lang="it-IT" dirty="0"/>
                    </a:p>
                  </a:txBody>
                  <a:tcPr/>
                </a:tc>
                <a:tc>
                  <a:txBody>
                    <a:bodyPr/>
                    <a:lstStyle/>
                    <a:p>
                      <a:r>
                        <a:rPr lang="it-IT" dirty="0" smtClean="0"/>
                        <a:t>B</a:t>
                      </a:r>
                      <a:endParaRPr lang="it-IT" dirty="0"/>
                    </a:p>
                  </a:txBody>
                  <a:tcPr/>
                </a:tc>
                <a:tc>
                  <a:txBody>
                    <a:bodyPr/>
                    <a:lstStyle/>
                    <a:p>
                      <a:r>
                        <a:rPr lang="it-IT" dirty="0" smtClean="0"/>
                        <a:t>7</a:t>
                      </a:r>
                      <a:endParaRPr lang="it-IT" dirty="0"/>
                    </a:p>
                  </a:txBody>
                  <a:tcPr/>
                </a:tc>
                <a:tc>
                  <a:txBody>
                    <a:bodyPr/>
                    <a:lstStyle/>
                    <a:p>
                      <a:r>
                        <a:rPr lang="it-IT" dirty="0" smtClean="0"/>
                        <a:t>0</a:t>
                      </a:r>
                      <a:endParaRPr lang="it-IT" dirty="0"/>
                    </a:p>
                  </a:txBody>
                  <a:tcPr/>
                </a:tc>
              </a:tr>
              <a:tr h="359683">
                <a:tc>
                  <a:txBody>
                    <a:bodyPr/>
                    <a:lstStyle/>
                    <a:p>
                      <a:r>
                        <a:rPr lang="it-IT" dirty="0" smtClean="0"/>
                        <a:t>2013-2014</a:t>
                      </a:r>
                      <a:endParaRPr lang="it-IT" dirty="0"/>
                    </a:p>
                  </a:txBody>
                  <a:tcPr/>
                </a:tc>
                <a:tc>
                  <a:txBody>
                    <a:bodyPr/>
                    <a:lstStyle/>
                    <a:p>
                      <a:r>
                        <a:rPr lang="it-IT" dirty="0" smtClean="0"/>
                        <a:t>Avellino </a:t>
                      </a:r>
                      <a:endParaRPr lang="it-IT" dirty="0"/>
                    </a:p>
                  </a:txBody>
                  <a:tcPr/>
                </a:tc>
                <a:tc>
                  <a:txBody>
                    <a:bodyPr/>
                    <a:lstStyle/>
                    <a:p>
                      <a:r>
                        <a:rPr lang="it-IT" dirty="0" smtClean="0"/>
                        <a:t>B</a:t>
                      </a:r>
                      <a:endParaRPr lang="it-IT" dirty="0"/>
                    </a:p>
                  </a:txBody>
                  <a:tcPr/>
                </a:tc>
                <a:tc>
                  <a:txBody>
                    <a:bodyPr/>
                    <a:lstStyle/>
                    <a:p>
                      <a:r>
                        <a:rPr lang="it-IT" dirty="0" smtClean="0"/>
                        <a:t>39</a:t>
                      </a:r>
                      <a:endParaRPr lang="it-IT" dirty="0"/>
                    </a:p>
                  </a:txBody>
                  <a:tcPr/>
                </a:tc>
                <a:tc>
                  <a:txBody>
                    <a:bodyPr/>
                    <a:lstStyle/>
                    <a:p>
                      <a:r>
                        <a:rPr lang="it-IT" dirty="0" smtClean="0"/>
                        <a:t>0</a:t>
                      </a:r>
                      <a:endParaRPr lang="it-IT" dirty="0"/>
                    </a:p>
                  </a:txBody>
                  <a:tcPr/>
                </a:tc>
              </a:tr>
              <a:tr h="359683">
                <a:tc>
                  <a:txBody>
                    <a:bodyPr/>
                    <a:lstStyle/>
                    <a:p>
                      <a:r>
                        <a:rPr lang="it-IT" dirty="0" smtClean="0"/>
                        <a:t>2014-2015</a:t>
                      </a:r>
                      <a:endParaRPr lang="it-IT" dirty="0"/>
                    </a:p>
                  </a:txBody>
                  <a:tcPr/>
                </a:tc>
                <a:tc>
                  <a:txBody>
                    <a:bodyPr/>
                    <a:lstStyle/>
                    <a:p>
                      <a:r>
                        <a:rPr lang="it-IT" dirty="0" smtClean="0"/>
                        <a:t>Avellino</a:t>
                      </a:r>
                      <a:r>
                        <a:rPr lang="it-IT" baseline="0" dirty="0" smtClean="0"/>
                        <a:t> </a:t>
                      </a:r>
                      <a:endParaRPr lang="it-IT" dirty="0"/>
                    </a:p>
                  </a:txBody>
                  <a:tcPr/>
                </a:tc>
                <a:tc>
                  <a:txBody>
                    <a:bodyPr/>
                    <a:lstStyle/>
                    <a:p>
                      <a:r>
                        <a:rPr lang="it-IT" dirty="0" smtClean="0"/>
                        <a:t>B</a:t>
                      </a:r>
                      <a:endParaRPr lang="it-IT" dirty="0"/>
                    </a:p>
                  </a:txBody>
                  <a:tcPr/>
                </a:tc>
                <a:tc>
                  <a:txBody>
                    <a:bodyPr/>
                    <a:lstStyle/>
                    <a:p>
                      <a:r>
                        <a:rPr lang="it-IT" dirty="0" smtClean="0"/>
                        <a:t>39</a:t>
                      </a:r>
                      <a:endParaRPr lang="it-IT" dirty="0"/>
                    </a:p>
                  </a:txBody>
                  <a:tcPr/>
                </a:tc>
                <a:tc>
                  <a:txBody>
                    <a:bodyPr/>
                    <a:lstStyle/>
                    <a:p>
                      <a:r>
                        <a:rPr lang="it-IT" dirty="0" smtClean="0"/>
                        <a:t>1</a:t>
                      </a:r>
                      <a:endParaRPr lang="it-IT" dirty="0"/>
                    </a:p>
                  </a:txBody>
                  <a:tcPr/>
                </a:tc>
              </a:tr>
              <a:tr h="359683">
                <a:tc>
                  <a:txBody>
                    <a:bodyPr/>
                    <a:lstStyle/>
                    <a:p>
                      <a:r>
                        <a:rPr lang="it-IT" dirty="0" smtClean="0"/>
                        <a:t>2015-2016</a:t>
                      </a:r>
                      <a:endParaRPr lang="it-IT" dirty="0"/>
                    </a:p>
                  </a:txBody>
                  <a:tcPr/>
                </a:tc>
                <a:tc>
                  <a:txBody>
                    <a:bodyPr/>
                    <a:lstStyle/>
                    <a:p>
                      <a:r>
                        <a:rPr lang="it-IT" dirty="0" smtClean="0"/>
                        <a:t>Cagliari</a:t>
                      </a:r>
                      <a:endParaRPr lang="it-IT" dirty="0"/>
                    </a:p>
                  </a:txBody>
                  <a:tcPr/>
                </a:tc>
                <a:tc>
                  <a:txBody>
                    <a:bodyPr/>
                    <a:lstStyle/>
                    <a:p>
                      <a:r>
                        <a:rPr lang="it-IT" dirty="0" smtClean="0"/>
                        <a:t>B</a:t>
                      </a:r>
                      <a:endParaRPr lang="it-IT" dirty="0"/>
                    </a:p>
                  </a:txBody>
                  <a:tcPr/>
                </a:tc>
                <a:tc>
                  <a:txBody>
                    <a:bodyPr/>
                    <a:lstStyle/>
                    <a:p>
                      <a:r>
                        <a:rPr lang="it-IT" dirty="0" smtClean="0"/>
                        <a:t>30</a:t>
                      </a:r>
                      <a:endParaRPr lang="it-IT" dirty="0"/>
                    </a:p>
                  </a:txBody>
                  <a:tcPr/>
                </a:tc>
                <a:tc>
                  <a:txBody>
                    <a:bodyPr/>
                    <a:lstStyle/>
                    <a:p>
                      <a:r>
                        <a:rPr lang="it-IT" dirty="0" smtClean="0"/>
                        <a:t>1</a:t>
                      </a:r>
                      <a:endParaRPr lang="it-IT" dirty="0"/>
                    </a:p>
                  </a:txBody>
                  <a:tcPr/>
                </a:tc>
              </a:tr>
              <a:tr h="359683">
                <a:tc>
                  <a:txBody>
                    <a:bodyPr/>
                    <a:lstStyle/>
                    <a:p>
                      <a:r>
                        <a:rPr lang="it-IT" dirty="0" smtClean="0"/>
                        <a:t>2016-2017</a:t>
                      </a:r>
                      <a:endParaRPr lang="it-IT" dirty="0"/>
                    </a:p>
                  </a:txBody>
                  <a:tcPr/>
                </a:tc>
                <a:tc>
                  <a:txBody>
                    <a:bodyPr/>
                    <a:lstStyle/>
                    <a:p>
                      <a:r>
                        <a:rPr lang="it-IT" dirty="0" smtClean="0"/>
                        <a:t>Cagliari</a:t>
                      </a:r>
                      <a:endParaRPr lang="it-IT" dirty="0"/>
                    </a:p>
                  </a:txBody>
                  <a:tcPr/>
                </a:tc>
                <a:tc>
                  <a:txBody>
                    <a:bodyPr/>
                    <a:lstStyle/>
                    <a:p>
                      <a:r>
                        <a:rPr lang="it-IT" dirty="0" smtClean="0"/>
                        <a:t>A</a:t>
                      </a:r>
                      <a:endParaRPr lang="it-IT" dirty="0"/>
                    </a:p>
                  </a:txBody>
                  <a:tcPr/>
                </a:tc>
                <a:tc>
                  <a:txBody>
                    <a:bodyPr/>
                    <a:lstStyle/>
                    <a:p>
                      <a:r>
                        <a:rPr lang="it-IT" dirty="0" smtClean="0"/>
                        <a:t>29</a:t>
                      </a:r>
                      <a:endParaRPr lang="it-IT" dirty="0"/>
                    </a:p>
                  </a:txBody>
                  <a:tcPr/>
                </a:tc>
                <a:tc>
                  <a:txBody>
                    <a:bodyPr/>
                    <a:lstStyle/>
                    <a:p>
                      <a:r>
                        <a:rPr lang="it-IT" dirty="0" smtClean="0"/>
                        <a:t>1</a:t>
                      </a:r>
                      <a:endParaRPr lang="it-IT" dirty="0"/>
                    </a:p>
                  </a:txBody>
                  <a:tcPr/>
                </a:tc>
              </a:tr>
              <a:tr h="359683">
                <a:tc>
                  <a:txBody>
                    <a:bodyPr/>
                    <a:lstStyle/>
                    <a:p>
                      <a:r>
                        <a:rPr lang="it-IT" dirty="0" smtClean="0"/>
                        <a:t>TOTALE:</a:t>
                      </a:r>
                      <a:endParaRPr lang="it-IT" dirty="0"/>
                    </a:p>
                  </a:txBody>
                  <a:tcPr/>
                </a:tc>
                <a:tc>
                  <a:txBody>
                    <a:bodyPr/>
                    <a:lstStyle/>
                    <a:p>
                      <a:endParaRPr lang="it-IT"/>
                    </a:p>
                  </a:txBody>
                  <a:tcPr/>
                </a:tc>
                <a:tc>
                  <a:txBody>
                    <a:bodyPr/>
                    <a:lstStyle/>
                    <a:p>
                      <a:endParaRPr lang="it-IT"/>
                    </a:p>
                  </a:txBody>
                  <a:tcPr/>
                </a:tc>
                <a:tc>
                  <a:txBody>
                    <a:bodyPr/>
                    <a:lstStyle/>
                    <a:p>
                      <a:r>
                        <a:rPr lang="it-IT" dirty="0" smtClean="0"/>
                        <a:t>308</a:t>
                      </a:r>
                      <a:endParaRPr lang="it-IT" dirty="0"/>
                    </a:p>
                  </a:txBody>
                  <a:tcPr/>
                </a:tc>
                <a:tc>
                  <a:txBody>
                    <a:bodyPr/>
                    <a:lstStyle/>
                    <a:p>
                      <a:r>
                        <a:rPr lang="it-IT" dirty="0" smtClean="0"/>
                        <a:t>11</a:t>
                      </a:r>
                      <a:endParaRPr lang="it-IT" dirty="0"/>
                    </a:p>
                  </a:txBody>
                  <a:tcPr/>
                </a:tc>
              </a:tr>
            </a:tbl>
          </a:graphicData>
        </a:graphic>
      </p:graphicFrame>
    </p:spTree>
    <p:extLst>
      <p:ext uri="{BB962C8B-B14F-4D97-AF65-F5344CB8AC3E}">
        <p14:creationId xmlns:p14="http://schemas.microsoft.com/office/powerpoint/2010/main" val="2789975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16632"/>
            <a:ext cx="8784976" cy="6552728"/>
          </a:xfrm>
        </p:spPr>
        <p:txBody>
          <a:bodyPr>
            <a:normAutofit/>
          </a:bodyPr>
          <a:lstStyle/>
          <a:p>
            <a:pPr marL="137160" indent="0">
              <a:buNone/>
            </a:pPr>
            <a:r>
              <a:rPr lang="it-IT" sz="3200" dirty="0" smtClean="0">
                <a:solidFill>
                  <a:srgbClr val="FF0000"/>
                </a:solidFill>
                <a:latin typeface="Bodoni MT Black" panose="02070A03080606020203" pitchFamily="18" charset="0"/>
              </a:rPr>
              <a:t>RICORDA </a:t>
            </a:r>
            <a:r>
              <a:rPr lang="it-IT" sz="3200" dirty="0" smtClean="0">
                <a:solidFill>
                  <a:schemeClr val="accent4">
                    <a:lumMod val="75000"/>
                  </a:schemeClr>
                </a:solidFill>
                <a:latin typeface="Bodoni MT Black" panose="02070A03080606020203" pitchFamily="18" charset="0"/>
              </a:rPr>
              <a:t>FABIO </a:t>
            </a:r>
            <a:r>
              <a:rPr lang="it-IT" sz="3200" dirty="0" smtClean="0">
                <a:solidFill>
                  <a:srgbClr val="FF0000"/>
                </a:solidFill>
                <a:latin typeface="Bodoni MT Black" panose="02070A03080606020203" pitchFamily="18" charset="0"/>
              </a:rPr>
              <a:t>NON </a:t>
            </a:r>
            <a:r>
              <a:rPr lang="it-IT" sz="3200" dirty="0" smtClean="0">
                <a:solidFill>
                  <a:schemeClr val="accent4">
                    <a:lumMod val="75000"/>
                  </a:schemeClr>
                </a:solidFill>
                <a:latin typeface="Bodoni MT Black" panose="02070A03080606020203" pitchFamily="18" charset="0"/>
              </a:rPr>
              <a:t>IMPORTA</a:t>
            </a:r>
            <a:r>
              <a:rPr lang="it-IT" sz="3200" dirty="0" smtClean="0">
                <a:solidFill>
                  <a:srgbClr val="FF0000"/>
                </a:solidFill>
                <a:latin typeface="Bodoni MT Black" panose="02070A03080606020203" pitchFamily="18" charset="0"/>
              </a:rPr>
              <a:t> QUANTI </a:t>
            </a:r>
            <a:r>
              <a:rPr lang="it-IT" sz="3200" dirty="0" smtClean="0">
                <a:solidFill>
                  <a:schemeClr val="accent4">
                    <a:lumMod val="75000"/>
                  </a:schemeClr>
                </a:solidFill>
                <a:latin typeface="Bodoni MT Black" panose="02070A03080606020203" pitchFamily="18" charset="0"/>
              </a:rPr>
              <a:t>GOAL</a:t>
            </a:r>
            <a:r>
              <a:rPr lang="it-IT" sz="3200" dirty="0" smtClean="0">
                <a:solidFill>
                  <a:srgbClr val="FF0000"/>
                </a:solidFill>
                <a:latin typeface="Bodoni MT Black" panose="02070A03080606020203" pitchFamily="18" charset="0"/>
              </a:rPr>
              <a:t> HAI </a:t>
            </a:r>
            <a:r>
              <a:rPr lang="it-IT" sz="3200" dirty="0" smtClean="0">
                <a:solidFill>
                  <a:schemeClr val="accent4">
                    <a:lumMod val="75000"/>
                  </a:schemeClr>
                </a:solidFill>
                <a:latin typeface="Bodoni MT Black" panose="02070A03080606020203" pitchFamily="18" charset="0"/>
              </a:rPr>
              <a:t>FATTO</a:t>
            </a:r>
            <a:r>
              <a:rPr lang="it-IT" sz="3200" dirty="0" smtClean="0">
                <a:solidFill>
                  <a:srgbClr val="FF0000"/>
                </a:solidFill>
                <a:latin typeface="Bodoni MT Black" panose="02070A03080606020203" pitchFamily="18" charset="0"/>
              </a:rPr>
              <a:t>,OPPURE </a:t>
            </a:r>
            <a:r>
              <a:rPr lang="it-IT" sz="3200" dirty="0" smtClean="0">
                <a:solidFill>
                  <a:schemeClr val="accent4">
                    <a:lumMod val="75000"/>
                  </a:schemeClr>
                </a:solidFill>
                <a:latin typeface="Bodoni MT Black" panose="02070A03080606020203" pitchFamily="18" charset="0"/>
              </a:rPr>
              <a:t>QUANTE</a:t>
            </a:r>
            <a:r>
              <a:rPr lang="it-IT" sz="3200" dirty="0" smtClean="0">
                <a:solidFill>
                  <a:srgbClr val="FF0000"/>
                </a:solidFill>
                <a:latin typeface="Bodoni MT Black" panose="02070A03080606020203" pitchFamily="18" charset="0"/>
              </a:rPr>
              <a:t> PRESENZE </a:t>
            </a:r>
            <a:r>
              <a:rPr lang="it-IT" sz="3200" dirty="0" smtClean="0">
                <a:solidFill>
                  <a:schemeClr val="accent4">
                    <a:lumMod val="75000"/>
                  </a:schemeClr>
                </a:solidFill>
                <a:latin typeface="Bodoni MT Black" panose="02070A03080606020203" pitchFamily="18" charset="0"/>
              </a:rPr>
              <a:t>PER</a:t>
            </a:r>
            <a:r>
              <a:rPr lang="it-IT" sz="3200" dirty="0" smtClean="0">
                <a:solidFill>
                  <a:srgbClr val="FF0000"/>
                </a:solidFill>
                <a:latin typeface="Bodoni MT Black" panose="02070A03080606020203" pitchFamily="18" charset="0"/>
              </a:rPr>
              <a:t> ME  </a:t>
            </a:r>
            <a:r>
              <a:rPr lang="it-IT" sz="3200" dirty="0" smtClean="0">
                <a:solidFill>
                  <a:schemeClr val="accent4">
                    <a:lumMod val="75000"/>
                  </a:schemeClr>
                </a:solidFill>
                <a:latin typeface="Bodoni MT Black" panose="02070A03080606020203" pitchFamily="18" charset="0"/>
              </a:rPr>
              <a:t>SEI</a:t>
            </a:r>
            <a:r>
              <a:rPr lang="it-IT" sz="3200" dirty="0" smtClean="0">
                <a:solidFill>
                  <a:srgbClr val="FF0000"/>
                </a:solidFill>
                <a:latin typeface="Bodoni MT Black" panose="02070A03080606020203" pitchFamily="18" charset="0"/>
              </a:rPr>
              <a:t> E </a:t>
            </a:r>
            <a:r>
              <a:rPr lang="it-IT" sz="3200" dirty="0" smtClean="0">
                <a:solidFill>
                  <a:schemeClr val="accent4">
                    <a:lumMod val="75000"/>
                  </a:schemeClr>
                </a:solidFill>
                <a:latin typeface="Bodoni MT Black" panose="02070A03080606020203" pitchFamily="18" charset="0"/>
              </a:rPr>
              <a:t>RIMMARRAI</a:t>
            </a:r>
            <a:r>
              <a:rPr lang="it-IT" sz="3200" dirty="0" smtClean="0">
                <a:solidFill>
                  <a:srgbClr val="FF0000"/>
                </a:solidFill>
                <a:latin typeface="Bodoni MT Black" panose="02070A03080606020203" pitchFamily="18" charset="0"/>
              </a:rPr>
              <a:t> SEMPRE </a:t>
            </a:r>
            <a:r>
              <a:rPr lang="it-IT" sz="3200" dirty="0" smtClean="0">
                <a:solidFill>
                  <a:schemeClr val="accent4">
                    <a:lumMod val="75000"/>
                  </a:schemeClr>
                </a:solidFill>
                <a:latin typeface="Bodoni MT Black" panose="02070A03080606020203" pitchFamily="18" charset="0"/>
              </a:rPr>
              <a:t>UN</a:t>
            </a:r>
            <a:r>
              <a:rPr lang="it-IT" sz="3200" dirty="0" smtClean="0">
                <a:solidFill>
                  <a:srgbClr val="FF0000"/>
                </a:solidFill>
                <a:latin typeface="Bodoni MT Black" panose="02070A03080606020203" pitchFamily="18" charset="0"/>
              </a:rPr>
              <a:t> EROE </a:t>
            </a:r>
            <a:r>
              <a:rPr lang="it-IT" sz="3200" dirty="0" smtClean="0">
                <a:solidFill>
                  <a:schemeClr val="accent4">
                    <a:lumMod val="75000"/>
                  </a:schemeClr>
                </a:solidFill>
                <a:latin typeface="Bodoni MT Black" panose="02070A03080606020203" pitchFamily="18" charset="0"/>
              </a:rPr>
              <a:t>NEL</a:t>
            </a:r>
            <a:r>
              <a:rPr lang="it-IT" sz="3200" dirty="0" smtClean="0">
                <a:solidFill>
                  <a:srgbClr val="FF0000"/>
                </a:solidFill>
                <a:latin typeface="Bodoni MT Black" panose="02070A03080606020203" pitchFamily="18" charset="0"/>
              </a:rPr>
              <a:t> MONDO </a:t>
            </a:r>
            <a:r>
              <a:rPr lang="it-IT" sz="3200" dirty="0" smtClean="0">
                <a:solidFill>
                  <a:schemeClr val="accent4">
                    <a:lumMod val="75000"/>
                  </a:schemeClr>
                </a:solidFill>
                <a:latin typeface="Bodoni MT Black" panose="02070A03080606020203" pitchFamily="18" charset="0"/>
              </a:rPr>
              <a:t>DEL</a:t>
            </a:r>
            <a:r>
              <a:rPr lang="it-IT" sz="3200" dirty="0" smtClean="0">
                <a:solidFill>
                  <a:srgbClr val="FF0000"/>
                </a:solidFill>
                <a:latin typeface="Bodoni MT Black" panose="02070A03080606020203" pitchFamily="18" charset="0"/>
              </a:rPr>
              <a:t> CALCIO </a:t>
            </a:r>
            <a:r>
              <a:rPr lang="it-IT" sz="3200" dirty="0" smtClean="0">
                <a:solidFill>
                  <a:schemeClr val="accent4">
                    <a:lumMod val="75000"/>
                  </a:schemeClr>
                </a:solidFill>
                <a:latin typeface="Bodoni MT Black" panose="02070A03080606020203" pitchFamily="18" charset="0"/>
              </a:rPr>
              <a:t>GIOCATO!!!</a:t>
            </a:r>
          </a:p>
          <a:p>
            <a:pPr marL="137160" indent="0">
              <a:buNone/>
            </a:pPr>
            <a:r>
              <a:rPr lang="it-IT" sz="3200" dirty="0" smtClean="0">
                <a:solidFill>
                  <a:srgbClr val="FF0000"/>
                </a:solidFill>
                <a:latin typeface="Bodoni MT Black" panose="02070A03080606020203" pitchFamily="18" charset="0"/>
              </a:rPr>
              <a:t>GRANDE</a:t>
            </a:r>
            <a:r>
              <a:rPr lang="it-IT" sz="3200" dirty="0" smtClean="0">
                <a:solidFill>
                  <a:schemeClr val="accent4">
                    <a:lumMod val="75000"/>
                  </a:schemeClr>
                </a:solidFill>
                <a:latin typeface="Bodoni MT Black" panose="02070A03080606020203" pitchFamily="18" charset="0"/>
              </a:rPr>
              <a:t> GUERRIERO </a:t>
            </a:r>
            <a:r>
              <a:rPr lang="it-IT" sz="3200" dirty="0" smtClean="0">
                <a:solidFill>
                  <a:srgbClr val="FF0000"/>
                </a:solidFill>
                <a:latin typeface="Bodoni MT Black" panose="02070A03080606020203" pitchFamily="18" charset="0"/>
              </a:rPr>
              <a:t>SEMPRE</a:t>
            </a:r>
            <a:r>
              <a:rPr lang="it-IT" sz="3200" dirty="0" smtClean="0">
                <a:solidFill>
                  <a:schemeClr val="accent4">
                    <a:lumMod val="75000"/>
                  </a:schemeClr>
                </a:solidFill>
                <a:latin typeface="Bodoni MT Black" panose="02070A03080606020203" pitchFamily="18" charset="0"/>
              </a:rPr>
              <a:t> COSI!!</a:t>
            </a:r>
          </a:p>
          <a:p>
            <a:pPr marL="137160" indent="0">
              <a:buNone/>
            </a:pPr>
            <a:endParaRPr lang="it-IT" sz="3200" dirty="0">
              <a:solidFill>
                <a:schemeClr val="accent4">
                  <a:lumMod val="75000"/>
                </a:schemeClr>
              </a:solidFill>
              <a:latin typeface="Bodoni MT Black" panose="02070A03080606020203" pitchFamily="18" charset="0"/>
            </a:endParaRPr>
          </a:p>
        </p:txBody>
      </p:sp>
      <p:sp>
        <p:nvSpPr>
          <p:cNvPr id="2" name="CasellaDiTesto 1"/>
          <p:cNvSpPr txBox="1"/>
          <p:nvPr/>
        </p:nvSpPr>
        <p:spPr>
          <a:xfrm>
            <a:off x="467544" y="3717032"/>
            <a:ext cx="8676456" cy="1569660"/>
          </a:xfrm>
          <a:prstGeom prst="rect">
            <a:avLst/>
          </a:prstGeom>
          <a:noFill/>
        </p:spPr>
        <p:txBody>
          <a:bodyPr wrap="square" rtlCol="0">
            <a:spAutoFit/>
          </a:bodyPr>
          <a:lstStyle/>
          <a:p>
            <a:r>
              <a:rPr lang="it-IT" sz="3200" dirty="0" smtClean="0">
                <a:latin typeface="Aharoni" panose="02010803020104030203" pitchFamily="2" charset="-79"/>
                <a:cs typeface="Aharoni" panose="02010803020104030203" pitchFamily="2" charset="-79"/>
              </a:rPr>
              <a:t>PROFESORESSA:VALERIANO GIUSEPPINA</a:t>
            </a:r>
          </a:p>
          <a:p>
            <a:r>
              <a:rPr lang="it-IT" sz="3200" dirty="0" smtClean="0">
                <a:latin typeface="Aharoni" panose="02010803020104030203" pitchFamily="2" charset="-79"/>
                <a:cs typeface="Aharoni" panose="02010803020104030203" pitchFamily="2" charset="-79"/>
              </a:rPr>
              <a:t>ALUNNO:GRIMALDI FABIO</a:t>
            </a:r>
          </a:p>
          <a:p>
            <a:r>
              <a:rPr lang="it-IT" sz="3200" dirty="0" smtClean="0">
                <a:latin typeface="Aharoni" panose="02010803020104030203" pitchFamily="2" charset="-79"/>
                <a:cs typeface="Aharoni" panose="02010803020104030203" pitchFamily="2" charset="-79"/>
              </a:rPr>
              <a:t>CLASSE:3°F</a:t>
            </a:r>
            <a:endParaRPr lang="it-IT"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138208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tice">
  <a:themeElements>
    <a:clrScheme name="Ve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e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232</TotalTime>
  <Words>788</Words>
  <Application>Microsoft Office PowerPoint</Application>
  <PresentationFormat>Presentazione su schermo (4:3)</PresentationFormat>
  <Paragraphs>99</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Vertice</vt:lpstr>
      <vt:lpstr>FABIO PISACANE</vt:lpstr>
      <vt:lpstr>STORIA DI UN GUERRIERO </vt:lpstr>
      <vt:lpstr>    La sua storia da campione </vt:lpstr>
      <vt:lpstr>Presentazione standard di PowerPoint</vt:lpstr>
      <vt:lpstr>Presentazione standard di PowerPoint</vt:lpstr>
      <vt:lpstr>Scandalo calcioscommesse 2011</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FABIO PISACANE</dc:title>
  <dc:creator>pc</dc:creator>
  <cp:lastModifiedBy>pc</cp:lastModifiedBy>
  <cp:revision>22</cp:revision>
  <dcterms:created xsi:type="dcterms:W3CDTF">2017-05-11T21:10:41Z</dcterms:created>
  <dcterms:modified xsi:type="dcterms:W3CDTF">2017-05-29T08:43:23Z</dcterms:modified>
</cp:coreProperties>
</file>