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D53E6-5364-4BD1-9A3C-980F2453F788}" type="datetimeFigureOut">
              <a:rPr lang="it-IT" smtClean="0"/>
              <a:t>29/05/2017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0AFFC-40F2-426C-8F4C-EE1574C8D139}" type="slidenum">
              <a:rPr lang="it-IT" smtClean="0"/>
              <a:t>‹N›</a:t>
            </a:fld>
            <a:endParaRPr lang="it-IT"/>
          </a:p>
        </p:txBody>
      </p:sp>
    </p:spTree>
    <p:extLst>
      <p:ext uri="{BB962C8B-B14F-4D97-AF65-F5344CB8AC3E}">
        <p14:creationId xmlns:p14="http://schemas.microsoft.com/office/powerpoint/2010/main" val="370391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E80AFFC-40F2-426C-8F4C-EE1574C8D139}" type="slidenum">
              <a:rPr lang="it-IT" smtClean="0"/>
              <a:t>5</a:t>
            </a:fld>
            <a:endParaRPr lang="it-IT"/>
          </a:p>
        </p:txBody>
      </p:sp>
    </p:spTree>
    <p:extLst>
      <p:ext uri="{BB962C8B-B14F-4D97-AF65-F5344CB8AC3E}">
        <p14:creationId xmlns:p14="http://schemas.microsoft.com/office/powerpoint/2010/main" val="240845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0998F60-D44D-4930-92B0-16C7ADFDF64A}" type="datetimeFigureOut">
              <a:rPr lang="it-IT" smtClean="0"/>
              <a:t>29/05/2017</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0A02B865-DF88-4576-83FE-F8834289DBE4}"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0998F60-D44D-4930-92B0-16C7ADFDF64A}"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0998F60-D44D-4930-92B0-16C7ADFDF64A}"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0998F60-D44D-4930-92B0-16C7ADFDF64A}" type="datetimeFigureOut">
              <a:rPr lang="it-IT" smtClean="0"/>
              <a:t>29/05/2017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0A02B865-DF88-4576-83FE-F8834289DBE4}"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0998F60-D44D-4930-92B0-16C7ADFDF64A}" type="datetimeFigureOut">
              <a:rPr lang="it-IT" smtClean="0"/>
              <a:t>29/05/2017</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0A02B865-DF88-4576-83FE-F8834289DBE4}" type="slidenum">
              <a:rPr lang="it-IT" smtClean="0"/>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0998F60-D44D-4930-92B0-16C7ADFDF64A}" type="datetimeFigureOut">
              <a:rPr lang="it-IT" smtClean="0"/>
              <a:t>29/05/2017</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0998F60-D44D-4930-92B0-16C7ADFDF64A}" type="datetimeFigureOut">
              <a:rPr lang="it-IT" smtClean="0"/>
              <a:t>29/05/2017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0A02B865-DF88-4576-83FE-F8834289DBE4}" type="slidenum">
              <a:rPr lang="it-IT" smtClean="0"/>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0998F60-D44D-4930-92B0-16C7ADFDF64A}" type="datetimeFigureOut">
              <a:rPr lang="it-IT" smtClean="0"/>
              <a:t>29/05/2017</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0998F60-D44D-4930-92B0-16C7ADFDF64A}" type="datetimeFigureOut">
              <a:rPr lang="it-IT" smtClean="0"/>
              <a:t>29/05/2017</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0998F60-D44D-4930-92B0-16C7ADFDF64A}" type="datetimeFigureOut">
              <a:rPr lang="it-IT" smtClean="0"/>
              <a:t>29/05/2017</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A02B865-DF88-4576-83FE-F8834289DBE4}"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0998F60-D44D-4930-92B0-16C7ADFDF64A}" type="datetimeFigureOut">
              <a:rPr lang="it-IT" smtClean="0"/>
              <a:t>29/05/2017</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0A02B865-DF88-4576-83FE-F8834289DBE4}" type="slidenum">
              <a:rPr lang="it-IT" smtClean="0"/>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998F60-D44D-4930-92B0-16C7ADFDF64A}" type="datetimeFigureOut">
              <a:rPr lang="it-IT" smtClean="0"/>
              <a:t>29/05/2017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A02B865-DF88-4576-83FE-F8834289DBE4}" type="slidenum">
              <a:rPr lang="it-IT" smtClean="0"/>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188640"/>
            <a:ext cx="8946009"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 y="1730424"/>
            <a:ext cx="3799032" cy="313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90487" y="1268759"/>
            <a:ext cx="8946009" cy="461665"/>
          </a:xfrm>
          <a:prstGeom prst="rect">
            <a:avLst/>
          </a:prstGeom>
          <a:noFill/>
        </p:spPr>
        <p:txBody>
          <a:bodyPr wrap="square" rtlCol="0">
            <a:spAutoFit/>
          </a:bodyPr>
          <a:lstStyle/>
          <a:p>
            <a:r>
              <a:rPr lang="it-IT" sz="2400" dirty="0" smtClean="0">
                <a:latin typeface="Gill Sans Ultra Bold" panose="020B0A02020104020203" pitchFamily="34" charset="0"/>
              </a:rPr>
              <a:t>       SI ALLA LEGALITA’-NO ALLA VIOLENZA </a:t>
            </a:r>
            <a:endParaRPr lang="it-IT" sz="2400" dirty="0">
              <a:latin typeface="Gill Sans Ultra Bold" panose="020B0A02020104020203" pitchFamily="34" charset="0"/>
            </a:endParaRPr>
          </a:p>
        </p:txBody>
      </p:sp>
      <p:pic>
        <p:nvPicPr>
          <p:cNvPr id="1029" name="Picture 5" descr="C:\Users\pc\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730424"/>
            <a:ext cx="4827587" cy="391318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5224" y="4869160"/>
            <a:ext cx="4446186"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Profesoressa</a:t>
            </a: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Valeriano Giuseppina </a:t>
            </a:r>
            <a:endPar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Alunni: Grimaldi</a:t>
            </a:r>
          </a:p>
          <a:p>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Cammisa</a:t>
            </a: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Classe: 3°F</a:t>
            </a:r>
          </a:p>
        </p:txBody>
      </p:sp>
    </p:spTree>
    <p:extLst>
      <p:ext uri="{BB962C8B-B14F-4D97-AF65-F5344CB8AC3E}">
        <p14:creationId xmlns:p14="http://schemas.microsoft.com/office/powerpoint/2010/main" val="5466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anim calcmode="lin" valueType="num">
                                      <p:cBhvr>
                                        <p:cTn id="25" dur="2000" fill="hold"/>
                                        <p:tgtEl>
                                          <p:spTgt spid="1029"/>
                                        </p:tgtEl>
                                        <p:attrNameLst>
                                          <p:attrName>ppt_w</p:attrName>
                                        </p:attrNameLst>
                                      </p:cBhvr>
                                      <p:tavLst>
                                        <p:tav tm="0" fmla="#ppt_w*sin(2.5*pi*$)">
                                          <p:val>
                                            <p:fltVal val="0"/>
                                          </p:val>
                                        </p:tav>
                                        <p:tav tm="100000">
                                          <p:val>
                                            <p:fltVal val="1"/>
                                          </p:val>
                                        </p:tav>
                                      </p:tavLst>
                                    </p:anim>
                                    <p:anim calcmode="lin" valueType="num">
                                      <p:cBhvr>
                                        <p:cTn id="26"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down)">
                                      <p:cBhvr>
                                        <p:cTn id="47" dur="580">
                                          <p:stCondLst>
                                            <p:cond delay="0"/>
                                          </p:stCondLst>
                                        </p:cTn>
                                        <p:tgtEl>
                                          <p:spTgt spid="6">
                                            <p:txEl>
                                              <p:pRg st="1" end="1"/>
                                            </p:txEl>
                                          </p:spTgt>
                                        </p:tgtEl>
                                      </p:cBhvr>
                                    </p:animEffect>
                                    <p:anim calcmode="lin" valueType="num">
                                      <p:cBhvr>
                                        <p:cTn id="4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xEl>
                                              <p:pRg st="1" end="1"/>
                                            </p:txEl>
                                          </p:spTgt>
                                        </p:tgtEl>
                                      </p:cBhvr>
                                      <p:to x="100000" y="60000"/>
                                    </p:animScale>
                                    <p:animScale>
                                      <p:cBhvr>
                                        <p:cTn id="54" dur="166" decel="50000">
                                          <p:stCondLst>
                                            <p:cond delay="676"/>
                                          </p:stCondLst>
                                        </p:cTn>
                                        <p:tgtEl>
                                          <p:spTgt spid="6">
                                            <p:txEl>
                                              <p:pRg st="1" end="1"/>
                                            </p:txEl>
                                          </p:spTgt>
                                        </p:tgtEl>
                                      </p:cBhvr>
                                      <p:to x="100000" y="100000"/>
                                    </p:animScale>
                                    <p:animScale>
                                      <p:cBhvr>
                                        <p:cTn id="55" dur="26">
                                          <p:stCondLst>
                                            <p:cond delay="1312"/>
                                          </p:stCondLst>
                                        </p:cTn>
                                        <p:tgtEl>
                                          <p:spTgt spid="6">
                                            <p:txEl>
                                              <p:pRg st="1" end="1"/>
                                            </p:txEl>
                                          </p:spTgt>
                                        </p:tgtEl>
                                      </p:cBhvr>
                                      <p:to x="100000" y="80000"/>
                                    </p:animScale>
                                    <p:animScale>
                                      <p:cBhvr>
                                        <p:cTn id="56" dur="166" decel="50000">
                                          <p:stCondLst>
                                            <p:cond delay="1338"/>
                                          </p:stCondLst>
                                        </p:cTn>
                                        <p:tgtEl>
                                          <p:spTgt spid="6">
                                            <p:txEl>
                                              <p:pRg st="1" end="1"/>
                                            </p:txEl>
                                          </p:spTgt>
                                        </p:tgtEl>
                                      </p:cBhvr>
                                      <p:to x="100000" y="100000"/>
                                    </p:animScale>
                                    <p:animScale>
                                      <p:cBhvr>
                                        <p:cTn id="57" dur="26">
                                          <p:stCondLst>
                                            <p:cond delay="1642"/>
                                          </p:stCondLst>
                                        </p:cTn>
                                        <p:tgtEl>
                                          <p:spTgt spid="6">
                                            <p:txEl>
                                              <p:pRg st="1" end="1"/>
                                            </p:txEl>
                                          </p:spTgt>
                                        </p:tgtEl>
                                      </p:cBhvr>
                                      <p:to x="100000" y="90000"/>
                                    </p:animScale>
                                    <p:animScale>
                                      <p:cBhvr>
                                        <p:cTn id="58" dur="166" decel="50000">
                                          <p:stCondLst>
                                            <p:cond delay="1668"/>
                                          </p:stCondLst>
                                        </p:cTn>
                                        <p:tgtEl>
                                          <p:spTgt spid="6">
                                            <p:txEl>
                                              <p:pRg st="1" end="1"/>
                                            </p:txEl>
                                          </p:spTgt>
                                        </p:tgtEl>
                                      </p:cBhvr>
                                      <p:to x="100000" y="100000"/>
                                    </p:animScale>
                                    <p:animScale>
                                      <p:cBhvr>
                                        <p:cTn id="59" dur="26">
                                          <p:stCondLst>
                                            <p:cond delay="1808"/>
                                          </p:stCondLst>
                                        </p:cTn>
                                        <p:tgtEl>
                                          <p:spTgt spid="6">
                                            <p:txEl>
                                              <p:pRg st="1" end="1"/>
                                            </p:txEl>
                                          </p:spTgt>
                                        </p:tgtEl>
                                      </p:cBhvr>
                                      <p:to x="100000" y="95000"/>
                                    </p:animScale>
                                    <p:animScale>
                                      <p:cBhvr>
                                        <p:cTn id="60" dur="166" decel="50000">
                                          <p:stCondLst>
                                            <p:cond delay="1834"/>
                                          </p:stCondLst>
                                        </p:cTn>
                                        <p:tgtEl>
                                          <p:spTgt spid="6">
                                            <p:txEl>
                                              <p:pRg st="1" end="1"/>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down)">
                                      <p:cBhvr>
                                        <p:cTn id="63" dur="580">
                                          <p:stCondLst>
                                            <p:cond delay="0"/>
                                          </p:stCondLst>
                                        </p:cTn>
                                        <p:tgtEl>
                                          <p:spTgt spid="6">
                                            <p:txEl>
                                              <p:pRg st="2" end="2"/>
                                            </p:txEl>
                                          </p:spTgt>
                                        </p:tgtEl>
                                      </p:cBhvr>
                                    </p:animEffect>
                                    <p:anim calcmode="lin" valueType="num">
                                      <p:cBhvr>
                                        <p:cTn id="6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xEl>
                                              <p:pRg st="2" end="2"/>
                                            </p:txEl>
                                          </p:spTgt>
                                        </p:tgtEl>
                                      </p:cBhvr>
                                      <p:to x="100000" y="60000"/>
                                    </p:animScale>
                                    <p:animScale>
                                      <p:cBhvr>
                                        <p:cTn id="70" dur="166" decel="50000">
                                          <p:stCondLst>
                                            <p:cond delay="676"/>
                                          </p:stCondLst>
                                        </p:cTn>
                                        <p:tgtEl>
                                          <p:spTgt spid="6">
                                            <p:txEl>
                                              <p:pRg st="2" end="2"/>
                                            </p:txEl>
                                          </p:spTgt>
                                        </p:tgtEl>
                                      </p:cBhvr>
                                      <p:to x="100000" y="100000"/>
                                    </p:animScale>
                                    <p:animScale>
                                      <p:cBhvr>
                                        <p:cTn id="71" dur="26">
                                          <p:stCondLst>
                                            <p:cond delay="1312"/>
                                          </p:stCondLst>
                                        </p:cTn>
                                        <p:tgtEl>
                                          <p:spTgt spid="6">
                                            <p:txEl>
                                              <p:pRg st="2" end="2"/>
                                            </p:txEl>
                                          </p:spTgt>
                                        </p:tgtEl>
                                      </p:cBhvr>
                                      <p:to x="100000" y="80000"/>
                                    </p:animScale>
                                    <p:animScale>
                                      <p:cBhvr>
                                        <p:cTn id="72" dur="166" decel="50000">
                                          <p:stCondLst>
                                            <p:cond delay="1338"/>
                                          </p:stCondLst>
                                        </p:cTn>
                                        <p:tgtEl>
                                          <p:spTgt spid="6">
                                            <p:txEl>
                                              <p:pRg st="2" end="2"/>
                                            </p:txEl>
                                          </p:spTgt>
                                        </p:tgtEl>
                                      </p:cBhvr>
                                      <p:to x="100000" y="100000"/>
                                    </p:animScale>
                                    <p:animScale>
                                      <p:cBhvr>
                                        <p:cTn id="73" dur="26">
                                          <p:stCondLst>
                                            <p:cond delay="1642"/>
                                          </p:stCondLst>
                                        </p:cTn>
                                        <p:tgtEl>
                                          <p:spTgt spid="6">
                                            <p:txEl>
                                              <p:pRg st="2" end="2"/>
                                            </p:txEl>
                                          </p:spTgt>
                                        </p:tgtEl>
                                      </p:cBhvr>
                                      <p:to x="100000" y="90000"/>
                                    </p:animScale>
                                    <p:animScale>
                                      <p:cBhvr>
                                        <p:cTn id="74" dur="166" decel="50000">
                                          <p:stCondLst>
                                            <p:cond delay="1668"/>
                                          </p:stCondLst>
                                        </p:cTn>
                                        <p:tgtEl>
                                          <p:spTgt spid="6">
                                            <p:txEl>
                                              <p:pRg st="2" end="2"/>
                                            </p:txEl>
                                          </p:spTgt>
                                        </p:tgtEl>
                                      </p:cBhvr>
                                      <p:to x="100000" y="100000"/>
                                    </p:animScale>
                                    <p:animScale>
                                      <p:cBhvr>
                                        <p:cTn id="75" dur="26">
                                          <p:stCondLst>
                                            <p:cond delay="1808"/>
                                          </p:stCondLst>
                                        </p:cTn>
                                        <p:tgtEl>
                                          <p:spTgt spid="6">
                                            <p:txEl>
                                              <p:pRg st="2" end="2"/>
                                            </p:txEl>
                                          </p:spTgt>
                                        </p:tgtEl>
                                      </p:cBhvr>
                                      <p:to x="100000" y="95000"/>
                                    </p:animScale>
                                    <p:animScale>
                                      <p:cBhvr>
                                        <p:cTn id="76" dur="166" decel="50000">
                                          <p:stCondLst>
                                            <p:cond delay="1834"/>
                                          </p:stCondLst>
                                        </p:cTn>
                                        <p:tgtEl>
                                          <p:spTgt spid="6">
                                            <p:txEl>
                                              <p:pRg st="2" end="2"/>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Effect transition="in" filter="wipe(down)">
                                      <p:cBhvr>
                                        <p:cTn id="79" dur="580">
                                          <p:stCondLst>
                                            <p:cond delay="0"/>
                                          </p:stCondLst>
                                        </p:cTn>
                                        <p:tgtEl>
                                          <p:spTgt spid="6">
                                            <p:txEl>
                                              <p:pRg st="3" end="3"/>
                                            </p:txEl>
                                          </p:spTgt>
                                        </p:tgtEl>
                                      </p:cBhvr>
                                    </p:animEffect>
                                    <p:anim calcmode="lin" valueType="num">
                                      <p:cBhvr>
                                        <p:cTn id="8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3" end="3"/>
                                            </p:txEl>
                                          </p:spTgt>
                                        </p:tgtEl>
                                      </p:cBhvr>
                                      <p:to x="100000" y="60000"/>
                                    </p:animScale>
                                    <p:animScale>
                                      <p:cBhvr>
                                        <p:cTn id="86" dur="166" decel="50000">
                                          <p:stCondLst>
                                            <p:cond delay="676"/>
                                          </p:stCondLst>
                                        </p:cTn>
                                        <p:tgtEl>
                                          <p:spTgt spid="6">
                                            <p:txEl>
                                              <p:pRg st="3" end="3"/>
                                            </p:txEl>
                                          </p:spTgt>
                                        </p:tgtEl>
                                      </p:cBhvr>
                                      <p:to x="100000" y="100000"/>
                                    </p:animScale>
                                    <p:animScale>
                                      <p:cBhvr>
                                        <p:cTn id="87" dur="26">
                                          <p:stCondLst>
                                            <p:cond delay="1312"/>
                                          </p:stCondLst>
                                        </p:cTn>
                                        <p:tgtEl>
                                          <p:spTgt spid="6">
                                            <p:txEl>
                                              <p:pRg st="3" end="3"/>
                                            </p:txEl>
                                          </p:spTgt>
                                        </p:tgtEl>
                                      </p:cBhvr>
                                      <p:to x="100000" y="80000"/>
                                    </p:animScale>
                                    <p:animScale>
                                      <p:cBhvr>
                                        <p:cTn id="88" dur="166" decel="50000">
                                          <p:stCondLst>
                                            <p:cond delay="1338"/>
                                          </p:stCondLst>
                                        </p:cTn>
                                        <p:tgtEl>
                                          <p:spTgt spid="6">
                                            <p:txEl>
                                              <p:pRg st="3" end="3"/>
                                            </p:txEl>
                                          </p:spTgt>
                                        </p:tgtEl>
                                      </p:cBhvr>
                                      <p:to x="100000" y="100000"/>
                                    </p:animScale>
                                    <p:animScale>
                                      <p:cBhvr>
                                        <p:cTn id="89" dur="26">
                                          <p:stCondLst>
                                            <p:cond delay="1642"/>
                                          </p:stCondLst>
                                        </p:cTn>
                                        <p:tgtEl>
                                          <p:spTgt spid="6">
                                            <p:txEl>
                                              <p:pRg st="3" end="3"/>
                                            </p:txEl>
                                          </p:spTgt>
                                        </p:tgtEl>
                                      </p:cBhvr>
                                      <p:to x="100000" y="90000"/>
                                    </p:animScale>
                                    <p:animScale>
                                      <p:cBhvr>
                                        <p:cTn id="90" dur="166" decel="50000">
                                          <p:stCondLst>
                                            <p:cond delay="1668"/>
                                          </p:stCondLst>
                                        </p:cTn>
                                        <p:tgtEl>
                                          <p:spTgt spid="6">
                                            <p:txEl>
                                              <p:pRg st="3" end="3"/>
                                            </p:txEl>
                                          </p:spTgt>
                                        </p:tgtEl>
                                      </p:cBhvr>
                                      <p:to x="100000" y="100000"/>
                                    </p:animScale>
                                    <p:animScale>
                                      <p:cBhvr>
                                        <p:cTn id="91" dur="26">
                                          <p:stCondLst>
                                            <p:cond delay="1808"/>
                                          </p:stCondLst>
                                        </p:cTn>
                                        <p:tgtEl>
                                          <p:spTgt spid="6">
                                            <p:txEl>
                                              <p:pRg st="3" end="3"/>
                                            </p:txEl>
                                          </p:spTgt>
                                        </p:tgtEl>
                                      </p:cBhvr>
                                      <p:to x="100000" y="95000"/>
                                    </p:animScale>
                                    <p:animScale>
                                      <p:cBhvr>
                                        <p:cTn id="92"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686800" cy="838200"/>
          </a:xfrm>
        </p:spPr>
        <p:txBody>
          <a:bodyPr/>
          <a:lstStyle/>
          <a:p>
            <a:r>
              <a:rPr lang="it-IT" dirty="0" smtClean="0"/>
              <a:t>          </a:t>
            </a:r>
            <a:r>
              <a:rPr lang="it-IT" sz="4800" dirty="0" smtClean="0"/>
              <a:t>I VARI TIPI DI VIOLENZA </a:t>
            </a:r>
            <a:endParaRPr lang="it-IT" sz="4800" dirty="0"/>
          </a:p>
        </p:txBody>
      </p:sp>
      <p:sp>
        <p:nvSpPr>
          <p:cNvPr id="9" name="CasellaDiTesto 8"/>
          <p:cNvSpPr txBox="1"/>
          <p:nvPr/>
        </p:nvSpPr>
        <p:spPr>
          <a:xfrm>
            <a:off x="172910" y="1340768"/>
            <a:ext cx="3318970" cy="1107996"/>
          </a:xfrm>
          <a:prstGeom prst="rect">
            <a:avLst/>
          </a:prstGeom>
          <a:noFill/>
        </p:spPr>
        <p:txBody>
          <a:bodyPr wrap="square" rtlCol="0">
            <a:spAutoFit/>
          </a:bodyPr>
          <a:lstStyle/>
          <a:p>
            <a:r>
              <a:rPr lang="it-IT" dirty="0" smtClean="0"/>
              <a:t>        </a:t>
            </a:r>
            <a:r>
              <a:rPr lang="it-IT" sz="4800" dirty="0" smtClean="0">
                <a:solidFill>
                  <a:srgbClr val="00B050"/>
                </a:solidFill>
                <a:latin typeface="Algerian" panose="04020705040A02060702" pitchFamily="82" charset="0"/>
              </a:rPr>
              <a:t>STALKING</a:t>
            </a:r>
            <a:endParaRPr lang="it-IT" sz="4800" dirty="0">
              <a:solidFill>
                <a:srgbClr val="00B050"/>
              </a:solidFill>
              <a:latin typeface="Algerian" panose="04020705040A02060702" pitchFamily="82" charset="0"/>
            </a:endParaRPr>
          </a:p>
        </p:txBody>
      </p:sp>
      <p:sp>
        <p:nvSpPr>
          <p:cNvPr id="11" name="CasellaDiTesto 10"/>
          <p:cNvSpPr txBox="1"/>
          <p:nvPr/>
        </p:nvSpPr>
        <p:spPr>
          <a:xfrm>
            <a:off x="5494847" y="4091786"/>
            <a:ext cx="4211960" cy="769441"/>
          </a:xfrm>
          <a:prstGeom prst="rect">
            <a:avLst/>
          </a:prstGeom>
          <a:noFill/>
        </p:spPr>
        <p:txBody>
          <a:bodyPr wrap="square" rtlCol="0">
            <a:spAutoFit/>
          </a:bodyPr>
          <a:lstStyle/>
          <a:p>
            <a:r>
              <a:rPr lang="it-IT" sz="4400" dirty="0" smtClean="0">
                <a:solidFill>
                  <a:schemeClr val="bg2">
                    <a:lumMod val="50000"/>
                  </a:schemeClr>
                </a:solidFill>
                <a:latin typeface="Algerian" panose="04020705040A02060702" pitchFamily="82" charset="0"/>
              </a:rPr>
              <a:t>FEMMINICIDIO</a:t>
            </a:r>
            <a:endParaRPr lang="it-IT" sz="4400" dirty="0">
              <a:solidFill>
                <a:schemeClr val="bg2">
                  <a:lumMod val="50000"/>
                </a:schemeClr>
              </a:solidFill>
              <a:latin typeface="Algerian" panose="04020705040A02060702" pitchFamily="82" charset="0"/>
            </a:endParaRPr>
          </a:p>
        </p:txBody>
      </p:sp>
      <p:sp>
        <p:nvSpPr>
          <p:cNvPr id="12" name="CasellaDiTesto 11"/>
          <p:cNvSpPr txBox="1"/>
          <p:nvPr/>
        </p:nvSpPr>
        <p:spPr>
          <a:xfrm>
            <a:off x="5868144" y="1617767"/>
            <a:ext cx="3059832" cy="830997"/>
          </a:xfrm>
          <a:prstGeom prst="rect">
            <a:avLst/>
          </a:prstGeom>
          <a:noFill/>
        </p:spPr>
        <p:txBody>
          <a:bodyPr wrap="square" rtlCol="0">
            <a:spAutoFit/>
          </a:bodyPr>
          <a:lstStyle/>
          <a:p>
            <a:r>
              <a:rPr lang="it-IT" sz="4800" dirty="0" smtClean="0">
                <a:solidFill>
                  <a:srgbClr val="7030A0"/>
                </a:solidFill>
                <a:latin typeface="Algerian" panose="04020705040A02060702" pitchFamily="82" charset="0"/>
              </a:rPr>
              <a:t>BULLISMO</a:t>
            </a:r>
            <a:endParaRPr lang="it-IT" sz="4800" dirty="0">
              <a:solidFill>
                <a:srgbClr val="7030A0"/>
              </a:solidFill>
              <a:latin typeface="Algerian" panose="04020705040A02060702" pitchFamily="82" charset="0"/>
            </a:endParaRPr>
          </a:p>
        </p:txBody>
      </p:sp>
      <p:sp>
        <p:nvSpPr>
          <p:cNvPr id="13" name="CasellaDiTesto 12"/>
          <p:cNvSpPr txBox="1"/>
          <p:nvPr/>
        </p:nvSpPr>
        <p:spPr>
          <a:xfrm>
            <a:off x="172910" y="4091786"/>
            <a:ext cx="3384376" cy="830997"/>
          </a:xfrm>
          <a:prstGeom prst="rect">
            <a:avLst/>
          </a:prstGeom>
          <a:noFill/>
        </p:spPr>
        <p:txBody>
          <a:bodyPr wrap="square" rtlCol="0">
            <a:spAutoFit/>
          </a:bodyPr>
          <a:lstStyle/>
          <a:p>
            <a:r>
              <a:rPr lang="it-IT" sz="4800" dirty="0" smtClean="0">
                <a:latin typeface="Algerian" panose="04020705040A02060702" pitchFamily="82" charset="0"/>
              </a:rPr>
              <a:t>PEDOFILIA</a:t>
            </a:r>
            <a:endParaRPr lang="it-IT" sz="4800" dirty="0">
              <a:latin typeface="Algerian" panose="04020705040A02060702" pitchFamily="82" charset="0"/>
            </a:endParaRPr>
          </a:p>
        </p:txBody>
      </p:sp>
      <p:sp>
        <p:nvSpPr>
          <p:cNvPr id="14" name="CasellaDiTesto 13"/>
          <p:cNvSpPr txBox="1"/>
          <p:nvPr/>
        </p:nvSpPr>
        <p:spPr>
          <a:xfrm>
            <a:off x="1142969" y="5680123"/>
            <a:ext cx="7128792" cy="830997"/>
          </a:xfrm>
          <a:prstGeom prst="rect">
            <a:avLst/>
          </a:prstGeom>
          <a:noFill/>
        </p:spPr>
        <p:txBody>
          <a:bodyPr wrap="square" rtlCol="0">
            <a:spAutoFit/>
          </a:bodyPr>
          <a:lstStyle/>
          <a:p>
            <a:r>
              <a:rPr lang="it-IT" dirty="0"/>
              <a:t> </a:t>
            </a:r>
            <a:r>
              <a:rPr lang="it-IT" sz="4800" dirty="0" smtClean="0">
                <a:solidFill>
                  <a:srgbClr val="0070C0"/>
                </a:solidFill>
                <a:latin typeface="Algerian" panose="04020705040A02060702" pitchFamily="82" charset="0"/>
              </a:rPr>
              <a:t>VIOLENZA NEGLI STADI</a:t>
            </a:r>
            <a:endParaRPr lang="it-IT" sz="4800" dirty="0">
              <a:solidFill>
                <a:srgbClr val="0070C0"/>
              </a:solidFill>
              <a:latin typeface="Algerian" panose="04020705040A02060702" pitchFamily="82" charset="0"/>
            </a:endParaRPr>
          </a:p>
        </p:txBody>
      </p:sp>
      <p:sp>
        <p:nvSpPr>
          <p:cNvPr id="15" name="CasellaDiTesto 14"/>
          <p:cNvSpPr txBox="1"/>
          <p:nvPr/>
        </p:nvSpPr>
        <p:spPr>
          <a:xfrm>
            <a:off x="2835157" y="2522126"/>
            <a:ext cx="3744416" cy="1569660"/>
          </a:xfrm>
          <a:prstGeom prst="rect">
            <a:avLst/>
          </a:prstGeom>
          <a:noFill/>
        </p:spPr>
        <p:txBody>
          <a:bodyPr wrap="square" rtlCol="0">
            <a:spAutoFit/>
          </a:bodyPr>
          <a:lstStyle/>
          <a:p>
            <a:r>
              <a:rPr lang="it-IT" sz="9600" dirty="0" smtClean="0">
                <a:solidFill>
                  <a:srgbClr val="FF0000"/>
                </a:solidFill>
                <a:latin typeface="Elephant" panose="02020904090505020303" pitchFamily="18" charset="0"/>
              </a:rPr>
              <a:t>NO!!!</a:t>
            </a:r>
            <a:endParaRPr lang="it-IT" sz="9600" dirty="0">
              <a:solidFill>
                <a:srgbClr val="FF0000"/>
              </a:solidFill>
              <a:latin typeface="Elephant" panose="02020904090505020303" pitchFamily="18" charset="0"/>
            </a:endParaRPr>
          </a:p>
        </p:txBody>
      </p:sp>
    </p:spTree>
    <p:extLst>
      <p:ext uri="{BB962C8B-B14F-4D97-AF65-F5344CB8AC3E}">
        <p14:creationId xmlns:p14="http://schemas.microsoft.com/office/powerpoint/2010/main" val="197883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686800" cy="838200"/>
          </a:xfrm>
        </p:spPr>
        <p:txBody>
          <a:bodyPr>
            <a:normAutofit fontScale="90000"/>
          </a:bodyPr>
          <a:lstStyle/>
          <a:p>
            <a:r>
              <a:rPr lang="it-IT" dirty="0" smtClean="0"/>
              <a:t>                         </a:t>
            </a:r>
            <a:r>
              <a:rPr lang="it-IT" sz="8000" dirty="0" err="1" smtClean="0">
                <a:solidFill>
                  <a:srgbClr val="00B050"/>
                </a:solidFill>
              </a:rPr>
              <a:t>stalking</a:t>
            </a:r>
            <a:endParaRPr lang="it-IT" sz="8000" dirty="0">
              <a:solidFill>
                <a:srgbClr val="00B050"/>
              </a:solidFill>
            </a:endParaRPr>
          </a:p>
        </p:txBody>
      </p:sp>
      <p:sp>
        <p:nvSpPr>
          <p:cNvPr id="3" name="Segnaposto contenuto 2"/>
          <p:cNvSpPr>
            <a:spLocks noGrp="1"/>
          </p:cNvSpPr>
          <p:nvPr>
            <p:ph idx="1"/>
          </p:nvPr>
        </p:nvSpPr>
        <p:spPr>
          <a:xfrm>
            <a:off x="179512" y="1124744"/>
            <a:ext cx="8686800" cy="3384376"/>
          </a:xfrm>
        </p:spPr>
        <p:txBody>
          <a:bodyPr>
            <a:normAutofit/>
          </a:bodyPr>
          <a:lstStyle/>
          <a:p>
            <a:r>
              <a:rPr lang="it-IT" sz="2000" dirty="0">
                <a:latin typeface="Arial Black" panose="020B0A04020102020204" pitchFamily="34" charset="0"/>
              </a:rPr>
              <a:t>Può essere definito come un insieme di comportamenti vessatori, sotto forma di minacce, molestie, atti lesivi continuati nel tempo, che inducono nella persona che li subisce un disagio psichico, fisico e un ragionevole senso di timore</a:t>
            </a:r>
            <a:r>
              <a:rPr lang="it-IT" sz="2000" dirty="0" smtClean="0">
                <a:latin typeface="Arial Black" panose="020B0A04020102020204" pitchFamily="34" charset="0"/>
              </a:rPr>
              <a:t>.</a:t>
            </a:r>
            <a:endParaRPr lang="it-IT" sz="2000" dirty="0">
              <a:latin typeface="Arial Black" panose="020B0A04020102020204" pitchFamily="34" charset="0"/>
            </a:endParaRPr>
          </a:p>
          <a:p>
            <a:r>
              <a:rPr lang="it-IT" sz="2000" dirty="0">
                <a:latin typeface="Arial Black" panose="020B0A04020102020204" pitchFamily="34" charset="0"/>
              </a:rPr>
              <a:t>È un reato previsto dall’art. 612-bis del codice penale “Atti Persecutori“ in base </a:t>
            </a:r>
            <a:r>
              <a:rPr lang="it-IT" sz="2000" dirty="0" smtClean="0">
                <a:latin typeface="Arial Black" panose="020B0A04020102020204" pitchFamily="34" charset="0"/>
              </a:rPr>
              <a:t>all’art.7 </a:t>
            </a:r>
            <a:r>
              <a:rPr lang="it-IT" sz="2000" dirty="0">
                <a:latin typeface="Arial Black" panose="020B0A04020102020204" pitchFamily="34" charset="0"/>
              </a:rPr>
              <a:t>della legge n. 38/2009</a:t>
            </a:r>
            <a:r>
              <a:rPr lang="it-IT" sz="2000" dirty="0" smtClean="0">
                <a:latin typeface="Arial Black" panose="020B0A04020102020204" pitchFamily="34" charset="0"/>
              </a:rPr>
              <a:t>.</a:t>
            </a:r>
            <a:endParaRPr lang="it-IT" sz="2000" dirty="0">
              <a:latin typeface="Arial Black" panose="020B0A04020102020204" pitchFamily="34" charset="0"/>
            </a:endParaRPr>
          </a:p>
          <a:p>
            <a:r>
              <a:rPr lang="it-IT" sz="2000" dirty="0">
                <a:latin typeface="Arial Black" panose="020B0A04020102020204" pitchFamily="34" charset="0"/>
              </a:rPr>
              <a:t>Attenzione! Per la legge sono considerati persecutori non tanto i singoli atti, bensì la loro ripetizione nel tempo, naturalmente contro la manifesta volontà della vittima</a:t>
            </a:r>
            <a:r>
              <a:rPr lang="it-IT" sz="2000" dirty="0" smtClean="0">
                <a:latin typeface="Arial Black" panose="020B0A04020102020204" pitchFamily="34" charset="0"/>
              </a:rPr>
              <a:t>.</a:t>
            </a:r>
            <a:endParaRPr lang="it-IT" sz="2000" dirty="0">
              <a:latin typeface="Arial Black" panose="020B0A04020102020204" pitchFamily="34" charset="0"/>
            </a:endParaRPr>
          </a:p>
        </p:txBody>
      </p:sp>
      <p:pic>
        <p:nvPicPr>
          <p:cNvPr id="1026" name="Picture 2" descr="C:\Users\pc\Desktop\stal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52" y="4437112"/>
            <a:ext cx="3326644" cy="22577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437112"/>
            <a:ext cx="3956310" cy="225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2000"/>
                                        <p:tgtEl>
                                          <p:spTgt spid="1026"/>
                                        </p:tgtEl>
                                      </p:cBhvr>
                                    </p:animEffect>
                                    <p:anim calcmode="lin" valueType="num">
                                      <p:cBhvr>
                                        <p:cTn id="30" dur="2000" fill="hold"/>
                                        <p:tgtEl>
                                          <p:spTgt spid="1026"/>
                                        </p:tgtEl>
                                        <p:attrNameLst>
                                          <p:attrName>ppt_w</p:attrName>
                                        </p:attrNameLst>
                                      </p:cBhvr>
                                      <p:tavLst>
                                        <p:tav tm="0" fmla="#ppt_w*sin(2.5*pi*$)">
                                          <p:val>
                                            <p:fltVal val="0"/>
                                          </p:val>
                                        </p:tav>
                                        <p:tav tm="100000">
                                          <p:val>
                                            <p:fltVal val="1"/>
                                          </p:val>
                                        </p:tav>
                                      </p:tavLst>
                                    </p:anim>
                                    <p:anim calcmode="lin" valueType="num">
                                      <p:cBhvr>
                                        <p:cTn id="31"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circle(in)">
                                      <p:cBhvr>
                                        <p:cTn id="3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686800" cy="838200"/>
          </a:xfrm>
        </p:spPr>
        <p:txBody>
          <a:bodyPr>
            <a:noAutofit/>
          </a:bodyPr>
          <a:lstStyle/>
          <a:p>
            <a:r>
              <a:rPr lang="it-IT" sz="6000" dirty="0" smtClean="0"/>
              <a:t>          PEDOFILIA</a:t>
            </a:r>
            <a:endParaRPr lang="it-IT" sz="6000" dirty="0"/>
          </a:p>
        </p:txBody>
      </p:sp>
      <p:sp>
        <p:nvSpPr>
          <p:cNvPr id="3" name="Segnaposto contenuto 2"/>
          <p:cNvSpPr>
            <a:spLocks noGrp="1"/>
          </p:cNvSpPr>
          <p:nvPr>
            <p:ph idx="1"/>
          </p:nvPr>
        </p:nvSpPr>
        <p:spPr>
          <a:xfrm>
            <a:off x="251520" y="836712"/>
            <a:ext cx="8712968" cy="4320479"/>
          </a:xfrm>
        </p:spPr>
        <p:txBody>
          <a:bodyPr>
            <a:noAutofit/>
          </a:bodyPr>
          <a:lstStyle/>
          <a:p>
            <a:pPr marL="0" indent="0">
              <a:buNone/>
            </a:pPr>
            <a:r>
              <a:rPr lang="it-IT" sz="1200" dirty="0" smtClean="0">
                <a:latin typeface="Arial Black" panose="020B0A04020102020204" pitchFamily="34" charset="0"/>
              </a:rPr>
              <a:t>La </a:t>
            </a:r>
            <a:r>
              <a:rPr lang="it-IT" sz="1200" dirty="0">
                <a:latin typeface="Arial Black" panose="020B0A04020102020204" pitchFamily="34" charset="0"/>
              </a:rPr>
              <a:t>pedofilia indica l'attrazione sessuale di un soggetto sessualmente maturo verso soggetti che invece non lo sono, cioè infanti e bambini in età </a:t>
            </a:r>
            <a:r>
              <a:rPr lang="it-IT" sz="1200" dirty="0" err="1">
                <a:latin typeface="Arial Black" panose="020B0A04020102020204" pitchFamily="34" charset="0"/>
              </a:rPr>
              <a:t>pre</a:t>
            </a:r>
            <a:r>
              <a:rPr lang="it-IT" sz="1200" dirty="0">
                <a:latin typeface="Arial Black" panose="020B0A04020102020204" pitchFamily="34" charset="0"/>
              </a:rPr>
              <a:t>-puberale, benché non ci sia un limite ben preciso, perché esso varia da cultura a cultura, nella cultura occidentale tale limite è generalmente fissato intorno ai 12-14 </a:t>
            </a:r>
            <a:r>
              <a:rPr lang="it-IT" sz="1200" dirty="0" err="1" smtClean="0">
                <a:latin typeface="Arial Black" panose="020B0A04020102020204" pitchFamily="34" charset="0"/>
              </a:rPr>
              <a:t>anni.La</a:t>
            </a:r>
            <a:r>
              <a:rPr lang="it-IT" sz="1200" dirty="0" smtClean="0">
                <a:latin typeface="Arial Black" panose="020B0A04020102020204" pitchFamily="34" charset="0"/>
              </a:rPr>
              <a:t> </a:t>
            </a:r>
            <a:r>
              <a:rPr lang="it-IT" sz="1200" dirty="0">
                <a:latin typeface="Arial Black" panose="020B0A04020102020204" pitchFamily="34" charset="0"/>
              </a:rPr>
              <a:t>parola pedofilia deriva dal greco “ fanciullo” e “amicizia”, “affetto”. In ambito psichiatrico è catalogata nel gruppo delle parafilie, ovvero tra i disturbi del desiderio sessuale. Nell'accezione comune, al di fuori dall’ambito psichiatrico, talvolta il termine pedofilia si discosta dal significato letterale e viene utilizzato per indicare quegli individui che abusano sessualmente di un bambino, o che commettono reati legati alla </a:t>
            </a:r>
            <a:r>
              <a:rPr lang="it-IT" sz="1200" dirty="0" err="1">
                <a:latin typeface="Arial Black" panose="020B0A04020102020204" pitchFamily="34" charset="0"/>
              </a:rPr>
              <a:t>pedo-pornografia</a:t>
            </a:r>
            <a:r>
              <a:rPr lang="it-IT" sz="1200" dirty="0">
                <a:latin typeface="Arial Black" panose="020B0A04020102020204" pitchFamily="34" charset="0"/>
              </a:rPr>
              <a:t>. Questo uso del termine è inesatto. La psichiatria e la criminologia distinguono i pedofili dai </a:t>
            </a:r>
            <a:r>
              <a:rPr lang="it-IT" sz="1200" dirty="0" err="1">
                <a:latin typeface="Arial Black" panose="020B0A04020102020204" pitchFamily="34" charset="0"/>
              </a:rPr>
              <a:t>child</a:t>
            </a:r>
            <a:r>
              <a:rPr lang="it-IT" sz="1200" dirty="0">
                <a:latin typeface="Arial Black" panose="020B0A04020102020204" pitchFamily="34" charset="0"/>
              </a:rPr>
              <a:t> </a:t>
            </a:r>
            <a:r>
              <a:rPr lang="it-IT" sz="1200" dirty="0" err="1">
                <a:latin typeface="Arial Black" panose="020B0A04020102020204" pitchFamily="34" charset="0"/>
              </a:rPr>
              <a:t>molester</a:t>
            </a:r>
            <a:r>
              <a:rPr lang="it-IT" sz="1200" dirty="0">
                <a:latin typeface="Arial Black" panose="020B0A04020102020204" pitchFamily="34" charset="0"/>
              </a:rPr>
              <a:t> (molestatori o persone che abusano di bambini). Le due categorie non sono coincidenti. La pedofilia è una preferenza sessuale dell’individuo o un disturbo psichico, non un reato. Il termine medico, infatti, definisce l’orientamento della libido del soggetto, non un comportamento oggettivo, e vi sono soggetti pedofili che non attuano condotte illecite, come si hanno casi di abusi su bambini compiuti da individui non affetti da </a:t>
            </a:r>
            <a:r>
              <a:rPr lang="it-IT" sz="1200" dirty="0" err="1" smtClean="0">
                <a:latin typeface="Arial Black" panose="020B0A04020102020204" pitchFamily="34" charset="0"/>
              </a:rPr>
              <a:t>pedofilia.Spesso</a:t>
            </a:r>
            <a:r>
              <a:rPr lang="it-IT" sz="1200" dirty="0" smtClean="0">
                <a:latin typeface="Arial Black" panose="020B0A04020102020204" pitchFamily="34" charset="0"/>
              </a:rPr>
              <a:t> </a:t>
            </a:r>
            <a:r>
              <a:rPr lang="it-IT" sz="1200" dirty="0">
                <a:latin typeface="Arial Black" panose="020B0A04020102020204" pitchFamily="34" charset="0"/>
              </a:rPr>
              <a:t>il termine pedofilia viene usato per definire un'intera tipologia di reati, cioè gli atti illeciti che sono conseguenza del desiderio sessuale pedofilo. Anche se questi atti illeciti possono comprendere atti gravissimi di violenza, il coinvolgimento del minore in attività sessuali - anche non caratterizzate da alcun tipo di violenza o minaccia - è di per sé considerato reato. "L'abuso sessuale costituisce sempre e comunque un attacco confusivo e destabilizzante alla personalità del minore e al suo percorso evolutivo" (cfr. Loredana Petrone</a:t>
            </a:r>
            <a:r>
              <a:rPr lang="it-IT" sz="1200" dirty="0" smtClean="0">
                <a:latin typeface="Arial Black" panose="020B0A04020102020204" pitchFamily="34" charset="0"/>
              </a:rPr>
              <a:t>).Nella </a:t>
            </a:r>
            <a:r>
              <a:rPr lang="it-IT" sz="1200" dirty="0">
                <a:latin typeface="Arial Black" panose="020B0A04020102020204" pitchFamily="34" charset="0"/>
              </a:rPr>
              <a:t>nostra cultura </a:t>
            </a:r>
            <a:r>
              <a:rPr lang="it-IT" sz="1200" dirty="0" err="1">
                <a:latin typeface="Arial Black" panose="020B0A04020102020204" pitchFamily="34" charset="0"/>
              </a:rPr>
              <a:t>e’</a:t>
            </a:r>
            <a:r>
              <a:rPr lang="it-IT" sz="1200" dirty="0">
                <a:latin typeface="Arial Black" panose="020B0A04020102020204" pitchFamily="34" charset="0"/>
              </a:rPr>
              <a:t> in forte aumento non solo la spinta alla pedofilia ma in generale una forte ricerca dell’abuso e del possesso/controllo dell’infanzia, della </a:t>
            </a:r>
            <a:r>
              <a:rPr lang="it-IT" sz="1200" dirty="0" err="1">
                <a:latin typeface="Arial Black" panose="020B0A04020102020204" pitchFamily="34" charset="0"/>
              </a:rPr>
              <a:t>verginita’</a:t>
            </a:r>
            <a:r>
              <a:rPr lang="it-IT" sz="1200" dirty="0">
                <a:latin typeface="Arial Black" panose="020B0A04020102020204" pitchFamily="34" charset="0"/>
              </a:rPr>
              <a:t>, della giovinezza-purezza.</a:t>
            </a:r>
          </a:p>
        </p:txBody>
      </p:sp>
      <p:pic>
        <p:nvPicPr>
          <p:cNvPr id="1026" name="Picture 2" descr="C:\Users\pc\Desktop\583760a78e89e7e71461b40fb929b0eb640000-680x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49804"/>
            <a:ext cx="8352928" cy="210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anim calcmode="lin" valueType="num">
                                      <p:cBhvr>
                                        <p:cTn id="19" dur="2000" fill="hold"/>
                                        <p:tgtEl>
                                          <p:spTgt spid="1026"/>
                                        </p:tgtEl>
                                        <p:attrNameLst>
                                          <p:attrName>ppt_w</p:attrName>
                                        </p:attrNameLst>
                                      </p:cBhvr>
                                      <p:tavLst>
                                        <p:tav tm="0" fmla="#ppt_w*sin(2.5*pi*$)">
                                          <p:val>
                                            <p:fltVal val="0"/>
                                          </p:val>
                                        </p:tav>
                                        <p:tav tm="100000">
                                          <p:val>
                                            <p:fltVal val="1"/>
                                          </p:val>
                                        </p:tav>
                                      </p:tavLst>
                                    </p:anim>
                                    <p:anim calcmode="lin" valueType="num">
                                      <p:cBhvr>
                                        <p:cTn id="20"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988"/>
            <a:ext cx="8686800" cy="838200"/>
          </a:xfrm>
        </p:spPr>
        <p:txBody>
          <a:bodyPr>
            <a:normAutofit fontScale="90000"/>
          </a:bodyPr>
          <a:lstStyle/>
          <a:p>
            <a:r>
              <a:rPr lang="it-IT" dirty="0" smtClean="0"/>
              <a:t>            </a:t>
            </a:r>
            <a:r>
              <a:rPr lang="it-IT" sz="6000" dirty="0" err="1" smtClean="0">
                <a:solidFill>
                  <a:schemeClr val="bg2">
                    <a:lumMod val="50000"/>
                  </a:schemeClr>
                </a:solidFill>
              </a:rPr>
              <a:t>femminicidio</a:t>
            </a:r>
            <a:endParaRPr lang="it-IT" sz="6000" dirty="0">
              <a:solidFill>
                <a:schemeClr val="bg2">
                  <a:lumMod val="50000"/>
                </a:schemeClr>
              </a:solidFill>
            </a:endParaRPr>
          </a:p>
        </p:txBody>
      </p:sp>
      <p:sp>
        <p:nvSpPr>
          <p:cNvPr id="3" name="Segnaposto contenuto 2"/>
          <p:cNvSpPr>
            <a:spLocks noGrp="1"/>
          </p:cNvSpPr>
          <p:nvPr>
            <p:ph idx="1"/>
          </p:nvPr>
        </p:nvSpPr>
        <p:spPr>
          <a:xfrm>
            <a:off x="107504" y="908720"/>
            <a:ext cx="8686800" cy="4525963"/>
          </a:xfrm>
        </p:spPr>
        <p:txBody>
          <a:bodyPr/>
          <a:lstStyle/>
          <a:p>
            <a:pPr marL="0" indent="0">
              <a:buNone/>
            </a:pPr>
            <a:r>
              <a:rPr lang="it-IT" dirty="0">
                <a:latin typeface="Berlin Sans FB Demi" panose="020E0802020502020306" pitchFamily="34" charset="0"/>
              </a:rPr>
              <a:t>Qualsiasi forma di violenza esercitata sistematicamente sulle donne in nome di una sovrastruttura ideologica di matrice patriarcale, allo scopo di perpetuarne la subordinazione e di annientarne l'identità attraverso l'assoggettamento fisico o psicologico, fino alla schiavitù o alla morte</a:t>
            </a:r>
          </a:p>
        </p:txBody>
      </p:sp>
      <p:pic>
        <p:nvPicPr>
          <p:cNvPr id="2050" name="Picture 2" descr="C:\Users\pc\Desktop\femminicidio-s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734481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80">
                                          <p:stCondLst>
                                            <p:cond delay="0"/>
                                          </p:stCondLst>
                                        </p:cTn>
                                        <p:tgtEl>
                                          <p:spTgt spid="2050"/>
                                        </p:tgtEl>
                                      </p:cBhvr>
                                    </p:animEffect>
                                    <p:anim calcmode="lin" valueType="num">
                                      <p:cBhvr>
                                        <p:cTn id="1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4" dur="26">
                                          <p:stCondLst>
                                            <p:cond delay="650"/>
                                          </p:stCondLst>
                                        </p:cTn>
                                        <p:tgtEl>
                                          <p:spTgt spid="2050"/>
                                        </p:tgtEl>
                                      </p:cBhvr>
                                      <p:to x="100000" y="60000"/>
                                    </p:animScale>
                                    <p:animScale>
                                      <p:cBhvr>
                                        <p:cTn id="25" dur="166" decel="50000">
                                          <p:stCondLst>
                                            <p:cond delay="676"/>
                                          </p:stCondLst>
                                        </p:cTn>
                                        <p:tgtEl>
                                          <p:spTgt spid="2050"/>
                                        </p:tgtEl>
                                      </p:cBhvr>
                                      <p:to x="100000" y="100000"/>
                                    </p:animScale>
                                    <p:animScale>
                                      <p:cBhvr>
                                        <p:cTn id="26" dur="26">
                                          <p:stCondLst>
                                            <p:cond delay="1312"/>
                                          </p:stCondLst>
                                        </p:cTn>
                                        <p:tgtEl>
                                          <p:spTgt spid="2050"/>
                                        </p:tgtEl>
                                      </p:cBhvr>
                                      <p:to x="100000" y="80000"/>
                                    </p:animScale>
                                    <p:animScale>
                                      <p:cBhvr>
                                        <p:cTn id="27" dur="166" decel="50000">
                                          <p:stCondLst>
                                            <p:cond delay="1338"/>
                                          </p:stCondLst>
                                        </p:cTn>
                                        <p:tgtEl>
                                          <p:spTgt spid="2050"/>
                                        </p:tgtEl>
                                      </p:cBhvr>
                                      <p:to x="100000" y="100000"/>
                                    </p:animScale>
                                    <p:animScale>
                                      <p:cBhvr>
                                        <p:cTn id="28" dur="26">
                                          <p:stCondLst>
                                            <p:cond delay="1642"/>
                                          </p:stCondLst>
                                        </p:cTn>
                                        <p:tgtEl>
                                          <p:spTgt spid="2050"/>
                                        </p:tgtEl>
                                      </p:cBhvr>
                                      <p:to x="100000" y="90000"/>
                                    </p:animScale>
                                    <p:animScale>
                                      <p:cBhvr>
                                        <p:cTn id="29" dur="166" decel="50000">
                                          <p:stCondLst>
                                            <p:cond delay="1668"/>
                                          </p:stCondLst>
                                        </p:cTn>
                                        <p:tgtEl>
                                          <p:spTgt spid="2050"/>
                                        </p:tgtEl>
                                      </p:cBhvr>
                                      <p:to x="100000" y="100000"/>
                                    </p:animScale>
                                    <p:animScale>
                                      <p:cBhvr>
                                        <p:cTn id="30" dur="26">
                                          <p:stCondLst>
                                            <p:cond delay="1808"/>
                                          </p:stCondLst>
                                        </p:cTn>
                                        <p:tgtEl>
                                          <p:spTgt spid="2050"/>
                                        </p:tgtEl>
                                      </p:cBhvr>
                                      <p:to x="100000" y="95000"/>
                                    </p:animScale>
                                    <p:animScale>
                                      <p:cBhvr>
                                        <p:cTn id="31"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2527"/>
            <a:ext cx="8686800" cy="838200"/>
          </a:xfrm>
        </p:spPr>
        <p:txBody>
          <a:bodyPr>
            <a:normAutofit fontScale="90000"/>
          </a:bodyPr>
          <a:lstStyle/>
          <a:p>
            <a:r>
              <a:rPr lang="it-IT" dirty="0" smtClean="0"/>
              <a:t>                   </a:t>
            </a:r>
            <a:r>
              <a:rPr lang="it-IT" sz="6600" dirty="0" err="1" smtClean="0">
                <a:solidFill>
                  <a:srgbClr val="7030A0"/>
                </a:solidFill>
              </a:rPr>
              <a:t>bULLISMO</a:t>
            </a:r>
            <a:endParaRPr lang="it-IT" sz="6600" dirty="0">
              <a:solidFill>
                <a:srgbClr val="7030A0"/>
              </a:solidFill>
            </a:endParaRPr>
          </a:p>
        </p:txBody>
      </p:sp>
      <p:sp>
        <p:nvSpPr>
          <p:cNvPr id="3" name="Segnaposto contenuto 2"/>
          <p:cNvSpPr>
            <a:spLocks noGrp="1"/>
          </p:cNvSpPr>
          <p:nvPr>
            <p:ph idx="1"/>
          </p:nvPr>
        </p:nvSpPr>
        <p:spPr>
          <a:xfrm>
            <a:off x="323528" y="980728"/>
            <a:ext cx="8686800" cy="4525963"/>
          </a:xfrm>
        </p:spPr>
        <p:txBody>
          <a:bodyPr>
            <a:noAutofit/>
          </a:bodyPr>
          <a:lstStyle/>
          <a:p>
            <a:pPr marL="0" indent="0">
              <a:buNone/>
            </a:pPr>
            <a:r>
              <a:rPr lang="it-IT" sz="1800" dirty="0">
                <a:latin typeface="Imprint MT Shadow" panose="04020605060303030202" pitchFamily="82" charset="0"/>
              </a:rPr>
              <a:t>Il bullismo è una forma di comportamento sociale di tipo violento e </a:t>
            </a:r>
            <a:r>
              <a:rPr lang="it-IT" sz="1800" dirty="0" smtClean="0">
                <a:latin typeface="Imprint MT Shadow" panose="04020605060303030202" pitchFamily="82" charset="0"/>
              </a:rPr>
              <a:t>intenzionale, </a:t>
            </a:r>
            <a:r>
              <a:rPr lang="it-IT" sz="1800" dirty="0">
                <a:latin typeface="Imprint MT Shadow" panose="04020605060303030202" pitchFamily="82" charset="0"/>
              </a:rPr>
              <a:t>di natura sia fisica che psicologica, oppressivo e vessatorio, ripetuto nel corso del </a:t>
            </a:r>
            <a:r>
              <a:rPr lang="it-IT" sz="1800" dirty="0" smtClean="0">
                <a:latin typeface="Imprint MT Shadow" panose="04020605060303030202" pitchFamily="82" charset="0"/>
              </a:rPr>
              <a:t>tempo </a:t>
            </a:r>
            <a:r>
              <a:rPr lang="it-IT" sz="1800" dirty="0">
                <a:latin typeface="Imprint MT Shadow" panose="04020605060303030202" pitchFamily="82" charset="0"/>
              </a:rPr>
              <a:t>e attuato nei confronti di persone considerate dal soggetto che perpetra l'atto in questione come bersagli facili e/o incapaci di </a:t>
            </a:r>
            <a:r>
              <a:rPr lang="it-IT" sz="1800" dirty="0" err="1" smtClean="0">
                <a:latin typeface="Imprint MT Shadow" panose="04020605060303030202" pitchFamily="82" charset="0"/>
              </a:rPr>
              <a:t>difendersi.L'accezione</a:t>
            </a:r>
            <a:r>
              <a:rPr lang="it-IT" sz="1800" dirty="0" smtClean="0">
                <a:latin typeface="Imprint MT Shadow" panose="04020605060303030202" pitchFamily="82" charset="0"/>
              </a:rPr>
              <a:t> </a:t>
            </a:r>
            <a:r>
              <a:rPr lang="it-IT" sz="1800" dirty="0">
                <a:latin typeface="Imprint MT Shadow" panose="04020605060303030202" pitchFamily="82" charset="0"/>
              </a:rPr>
              <a:t>è principalmente utilizzata per riferirsi a fenomeni di violenza tipici degli ambienti </a:t>
            </a:r>
            <a:r>
              <a:rPr lang="it-IT" sz="1800" dirty="0" smtClean="0">
                <a:latin typeface="Imprint MT Shadow" panose="04020605060303030202" pitchFamily="82" charset="0"/>
              </a:rPr>
              <a:t>scolastici, </a:t>
            </a:r>
            <a:r>
              <a:rPr lang="it-IT" sz="1800" dirty="0">
                <a:latin typeface="Imprint MT Shadow" panose="04020605060303030202" pitchFamily="82" charset="0"/>
              </a:rPr>
              <a:t>e più in generale di contesti sociali riservati ai più </a:t>
            </a:r>
            <a:r>
              <a:rPr lang="it-IT" sz="1800" dirty="0" err="1" smtClean="0">
                <a:latin typeface="Imprint MT Shadow" panose="04020605060303030202" pitchFamily="82" charset="0"/>
              </a:rPr>
              <a:t>giovani.Lo</a:t>
            </a:r>
            <a:r>
              <a:rPr lang="it-IT" sz="1800" dirty="0" smtClean="0">
                <a:latin typeface="Imprint MT Shadow" panose="04020605060303030202" pitchFamily="82" charset="0"/>
              </a:rPr>
              <a:t> </a:t>
            </a:r>
            <a:r>
              <a:rPr lang="it-IT" sz="1800" dirty="0">
                <a:latin typeface="Imprint MT Shadow" panose="04020605060303030202" pitchFamily="82" charset="0"/>
              </a:rPr>
              <a:t>stesso comportamento, o comportamenti simili, in altri contesti, sono identificati con altri termini, come mobbing in ambito </a:t>
            </a:r>
            <a:r>
              <a:rPr lang="it-IT" sz="1800" dirty="0" smtClean="0">
                <a:latin typeface="Imprint MT Shadow" panose="04020605060303030202" pitchFamily="82" charset="0"/>
              </a:rPr>
              <a:t>lavorativo </a:t>
            </a:r>
            <a:r>
              <a:rPr lang="it-IT" sz="1800" dirty="0">
                <a:latin typeface="Imprint MT Shadow" panose="04020605060303030202" pitchFamily="82" charset="0"/>
              </a:rPr>
              <a:t>o nonnismo nell'ambito delle forze armate. A partire dagli anni 2000, con l'avvento di Internet si è andato delineando un altro fenomeno legato al bullismo, anche in questo caso diffuso soprattutto fra i giovani, il </a:t>
            </a:r>
            <a:r>
              <a:rPr lang="it-IT" sz="1800" dirty="0" err="1" smtClean="0">
                <a:latin typeface="Imprint MT Shadow" panose="04020605060303030202" pitchFamily="82" charset="0"/>
              </a:rPr>
              <a:t>cyber-bullismo.Il</a:t>
            </a:r>
            <a:r>
              <a:rPr lang="it-IT" sz="1800" dirty="0" smtClean="0">
                <a:latin typeface="Imprint MT Shadow" panose="04020605060303030202" pitchFamily="82" charset="0"/>
              </a:rPr>
              <a:t> </a:t>
            </a:r>
            <a:r>
              <a:rPr lang="it-IT" sz="1800" dirty="0">
                <a:latin typeface="Imprint MT Shadow" panose="04020605060303030202" pitchFamily="82" charset="0"/>
              </a:rPr>
              <a:t>bullismo come fenomeno sociale e deviante è oggetto di studio tra gli esperti delle scienze sociali, della psicologia giuridica, </a:t>
            </a:r>
            <a:r>
              <a:rPr lang="it-IT" sz="1800" dirty="0" smtClean="0">
                <a:latin typeface="Imprint MT Shadow" panose="04020605060303030202" pitchFamily="82" charset="0"/>
              </a:rPr>
              <a:t>clinica</a:t>
            </a:r>
            <a:r>
              <a:rPr lang="it-IT" sz="1800" dirty="0">
                <a:latin typeface="Imprint MT Shadow" panose="04020605060303030202" pitchFamily="82" charset="0"/>
              </a:rPr>
              <a:t>, dell'età evolutiva e di altre discipline affini. Non esiste una definizione univoca del bullismo per gli studiosi, sebbene ne siano state proposte </a:t>
            </a:r>
            <a:r>
              <a:rPr lang="it-IT" sz="1800" dirty="0" smtClean="0">
                <a:latin typeface="Imprint MT Shadow" panose="04020605060303030202" pitchFamily="82" charset="0"/>
              </a:rPr>
              <a:t>diverse</a:t>
            </a:r>
            <a:endParaRPr lang="it-IT" sz="1800" dirty="0">
              <a:latin typeface="Imprint MT Shadow" panose="04020605060303030202" pitchFamily="82" charset="0"/>
            </a:endParaRPr>
          </a:p>
        </p:txBody>
      </p:sp>
      <p:pic>
        <p:nvPicPr>
          <p:cNvPr id="3074" name="Picture 2" descr="C:\Users\pc\Desktop\bullis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640" y="4695081"/>
            <a:ext cx="5381360" cy="21629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c\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26820"/>
            <a:ext cx="2795284" cy="184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2000"/>
                                        <p:tgtEl>
                                          <p:spTgt spid="3075"/>
                                        </p:tgtEl>
                                      </p:cBhvr>
                                    </p:animEffect>
                                    <p:anim calcmode="lin" valueType="num">
                                      <p:cBhvr>
                                        <p:cTn id="20" dur="2000" fill="hold"/>
                                        <p:tgtEl>
                                          <p:spTgt spid="3075"/>
                                        </p:tgtEl>
                                        <p:attrNameLst>
                                          <p:attrName>ppt_w</p:attrName>
                                        </p:attrNameLst>
                                      </p:cBhvr>
                                      <p:tavLst>
                                        <p:tav tm="0" fmla="#ppt_w*sin(2.5*pi*$)">
                                          <p:val>
                                            <p:fltVal val="0"/>
                                          </p:val>
                                        </p:tav>
                                        <p:tav tm="100000">
                                          <p:val>
                                            <p:fltVal val="1"/>
                                          </p:val>
                                        </p:tav>
                                      </p:tavLst>
                                    </p:anim>
                                    <p:anim calcmode="lin" valueType="num">
                                      <p:cBhvr>
                                        <p:cTn id="21"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wipe(down)">
                                      <p:cBhvr>
                                        <p:cTn id="26" dur="580">
                                          <p:stCondLst>
                                            <p:cond delay="0"/>
                                          </p:stCondLst>
                                        </p:cTn>
                                        <p:tgtEl>
                                          <p:spTgt spid="3074"/>
                                        </p:tgtEl>
                                      </p:cBhvr>
                                    </p:animEffect>
                                    <p:anim calcmode="lin" valueType="num">
                                      <p:cBhvr>
                                        <p:cTn id="27"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2" dur="26">
                                          <p:stCondLst>
                                            <p:cond delay="650"/>
                                          </p:stCondLst>
                                        </p:cTn>
                                        <p:tgtEl>
                                          <p:spTgt spid="3074"/>
                                        </p:tgtEl>
                                      </p:cBhvr>
                                      <p:to x="100000" y="60000"/>
                                    </p:animScale>
                                    <p:animScale>
                                      <p:cBhvr>
                                        <p:cTn id="33" dur="166" decel="50000">
                                          <p:stCondLst>
                                            <p:cond delay="676"/>
                                          </p:stCondLst>
                                        </p:cTn>
                                        <p:tgtEl>
                                          <p:spTgt spid="3074"/>
                                        </p:tgtEl>
                                      </p:cBhvr>
                                      <p:to x="100000" y="100000"/>
                                    </p:animScale>
                                    <p:animScale>
                                      <p:cBhvr>
                                        <p:cTn id="34" dur="26">
                                          <p:stCondLst>
                                            <p:cond delay="1312"/>
                                          </p:stCondLst>
                                        </p:cTn>
                                        <p:tgtEl>
                                          <p:spTgt spid="3074"/>
                                        </p:tgtEl>
                                      </p:cBhvr>
                                      <p:to x="100000" y="80000"/>
                                    </p:animScale>
                                    <p:animScale>
                                      <p:cBhvr>
                                        <p:cTn id="35" dur="166" decel="50000">
                                          <p:stCondLst>
                                            <p:cond delay="1338"/>
                                          </p:stCondLst>
                                        </p:cTn>
                                        <p:tgtEl>
                                          <p:spTgt spid="3074"/>
                                        </p:tgtEl>
                                      </p:cBhvr>
                                      <p:to x="100000" y="100000"/>
                                    </p:animScale>
                                    <p:animScale>
                                      <p:cBhvr>
                                        <p:cTn id="36" dur="26">
                                          <p:stCondLst>
                                            <p:cond delay="1642"/>
                                          </p:stCondLst>
                                        </p:cTn>
                                        <p:tgtEl>
                                          <p:spTgt spid="3074"/>
                                        </p:tgtEl>
                                      </p:cBhvr>
                                      <p:to x="100000" y="90000"/>
                                    </p:animScale>
                                    <p:animScale>
                                      <p:cBhvr>
                                        <p:cTn id="37" dur="166" decel="50000">
                                          <p:stCondLst>
                                            <p:cond delay="1668"/>
                                          </p:stCondLst>
                                        </p:cTn>
                                        <p:tgtEl>
                                          <p:spTgt spid="3074"/>
                                        </p:tgtEl>
                                      </p:cBhvr>
                                      <p:to x="100000" y="100000"/>
                                    </p:animScale>
                                    <p:animScale>
                                      <p:cBhvr>
                                        <p:cTn id="38" dur="26">
                                          <p:stCondLst>
                                            <p:cond delay="1808"/>
                                          </p:stCondLst>
                                        </p:cTn>
                                        <p:tgtEl>
                                          <p:spTgt spid="3074"/>
                                        </p:tgtEl>
                                      </p:cBhvr>
                                      <p:to x="100000" y="95000"/>
                                    </p:animScale>
                                    <p:animScale>
                                      <p:cBhvr>
                                        <p:cTn id="39"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2527"/>
            <a:ext cx="8686800" cy="838200"/>
          </a:xfrm>
        </p:spPr>
        <p:txBody>
          <a:bodyPr>
            <a:noAutofit/>
          </a:bodyPr>
          <a:lstStyle/>
          <a:p>
            <a:r>
              <a:rPr lang="it-IT" sz="5400" dirty="0" smtClean="0">
                <a:solidFill>
                  <a:srgbClr val="00B0F0"/>
                </a:solidFill>
              </a:rPr>
              <a:t>     Violenza negli stadi</a:t>
            </a:r>
            <a:endParaRPr lang="it-IT" sz="5400" dirty="0">
              <a:solidFill>
                <a:srgbClr val="00B0F0"/>
              </a:solidFill>
            </a:endParaRPr>
          </a:p>
        </p:txBody>
      </p:sp>
      <p:sp>
        <p:nvSpPr>
          <p:cNvPr id="3" name="Segnaposto contenuto 2"/>
          <p:cNvSpPr>
            <a:spLocks noGrp="1"/>
          </p:cNvSpPr>
          <p:nvPr>
            <p:ph idx="1"/>
          </p:nvPr>
        </p:nvSpPr>
        <p:spPr>
          <a:xfrm>
            <a:off x="179512" y="1052736"/>
            <a:ext cx="8686800" cy="4525963"/>
          </a:xfrm>
        </p:spPr>
        <p:txBody>
          <a:bodyPr>
            <a:normAutofit fontScale="25000" lnSpcReduction="20000"/>
          </a:bodyPr>
          <a:lstStyle/>
          <a:p>
            <a:pPr marL="0" indent="0">
              <a:buNone/>
            </a:pPr>
            <a:r>
              <a:rPr lang="it-IT" sz="8000" dirty="0">
                <a:latin typeface="Algerian" panose="04020705040A02060702" pitchFamily="82" charset="0"/>
              </a:rPr>
              <a:t>Aumentano le violenze all'interno o nelle immediate vicinanze degli stadi durante il campionato dei professionisti (serie A, B e Lega Pro). Diminuiscono devastazioni, aggressioni e episodi di vandalismo all'esterno: sui territori cittadini, presso i caselli e gli autogrill autostradali. I </a:t>
            </a:r>
            <a:r>
              <a:rPr lang="it-IT" sz="8000" dirty="0" err="1">
                <a:latin typeface="Algerian" panose="04020705040A02060702" pitchFamily="82" charset="0"/>
              </a:rPr>
              <a:t>Daspo</a:t>
            </a:r>
            <a:r>
              <a:rPr lang="it-IT" sz="8000" dirty="0">
                <a:latin typeface="Algerian" panose="04020705040A02060702" pitchFamily="82" charset="0"/>
              </a:rPr>
              <a:t> nel calcio sono stati 2160, contro i 3 del rugby. Le curve sono per la maggior parte di destra, e gli arbitri, compresi i campionati dilettantistici, aggrediti sono stati 600, dei quali 181 sono finiti in ospedale. Sono queste le novità più significative del "rapporto annuale" dell'Osservatorio sulle manifestazione pubbliche, sportive e non</a:t>
            </a:r>
            <a:r>
              <a:rPr lang="it-IT" sz="8000" dirty="0" smtClean="0">
                <a:latin typeface="Algerian" panose="04020705040A02060702" pitchFamily="82" charset="0"/>
              </a:rPr>
              <a:t>.</a:t>
            </a:r>
            <a:endParaRPr lang="it-IT" sz="8000" dirty="0">
              <a:latin typeface="Algerian" panose="04020705040A02060702" pitchFamily="82" charset="0"/>
            </a:endParaRPr>
          </a:p>
          <a:p>
            <a:pPr marL="0" indent="0">
              <a:buNone/>
            </a:pPr>
            <a:r>
              <a:rPr lang="it-IT" sz="8000" dirty="0">
                <a:latin typeface="Algerian" panose="04020705040A02060702" pitchFamily="82" charset="0"/>
              </a:rPr>
              <a:t>"La stagione 2014-15 presenta un trend negativo", ha detto il capo della Polizia Alessandro Pansa. "Rispetto all'anno precedente  è aumentato il numero di feriti sia tra le forze dell'ordine che tra gli steward, a fronte di un massiccio di forze dell'ordine - quasi 77mila agenti in serie A - diverso è invece l'inizio della stagione in corso (2015/2016) ove si riscontra un bilancio positivo ed un calo dei feriti", ha concluso il prefetto Pansa.</a:t>
            </a:r>
          </a:p>
          <a:p>
            <a:pPr marL="0" indent="0">
              <a:buNone/>
            </a:pPr>
            <a:endParaRPr lang="it-IT" dirty="0"/>
          </a:p>
        </p:txBody>
      </p:sp>
      <p:sp>
        <p:nvSpPr>
          <p:cNvPr id="4" name="Freccia a destra 3"/>
          <p:cNvSpPr/>
          <p:nvPr/>
        </p:nvSpPr>
        <p:spPr>
          <a:xfrm>
            <a:off x="6804248" y="573325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11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6633"/>
            <a:ext cx="8686800" cy="2160240"/>
          </a:xfrm>
        </p:spPr>
        <p:txBody>
          <a:bodyPr/>
          <a:lstStyle/>
          <a:p>
            <a:pPr marL="0" indent="0">
              <a:buNone/>
            </a:pPr>
            <a:r>
              <a:rPr lang="it-IT" sz="2000" dirty="0">
                <a:latin typeface="Algerian" panose="04020705040A02060702" pitchFamily="82" charset="0"/>
              </a:rPr>
              <a:t>Per garantire l'ordine pubblico durante il campionato calcistico, il numero degli operatori delle forze dell’ordine impiegate per gli incontri di calcio risulta aumentato del 14,8% (da 185.686 a 213.166. In serie A, B e Lega Pro, il numero degli uomini in divisa  è cresciuto del 12,2% (da 154.410 a 173.278), si legge nel rapporto</a:t>
            </a:r>
            <a:r>
              <a:rPr lang="it-IT" sz="2000" dirty="0" smtClean="0">
                <a:latin typeface="Algerian" panose="04020705040A02060702" pitchFamily="82" charset="0"/>
              </a:rPr>
              <a:t>.</a:t>
            </a:r>
            <a:endParaRPr lang="it-IT" sz="2000" dirty="0">
              <a:latin typeface="Algerian" panose="04020705040A02060702" pitchFamily="82" charset="0"/>
            </a:endParaRPr>
          </a:p>
        </p:txBody>
      </p:sp>
      <p:pic>
        <p:nvPicPr>
          <p:cNvPr id="1026" name="Picture 2" descr="C:\Users\pc\Desktop\scontri_derby_lazio_roma_olimp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029451" cy="2988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229200"/>
            <a:ext cx="34575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80">
                                          <p:stCondLst>
                                            <p:cond delay="0"/>
                                          </p:stCondLst>
                                        </p:cTn>
                                        <p:tgtEl>
                                          <p:spTgt spid="1027"/>
                                        </p:tgtEl>
                                      </p:cBhvr>
                                    </p:animEffect>
                                    <p:anim calcmode="lin" valueType="num">
                                      <p:cBhvr>
                                        <p:cTn id="20"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7"/>
                                        </p:tgtEl>
                                      </p:cBhvr>
                                      <p:to x="100000" y="60000"/>
                                    </p:animScale>
                                    <p:animScale>
                                      <p:cBhvr>
                                        <p:cTn id="26" dur="166" decel="50000">
                                          <p:stCondLst>
                                            <p:cond delay="676"/>
                                          </p:stCondLst>
                                        </p:cTn>
                                        <p:tgtEl>
                                          <p:spTgt spid="1027"/>
                                        </p:tgtEl>
                                      </p:cBhvr>
                                      <p:to x="100000" y="100000"/>
                                    </p:animScale>
                                    <p:animScale>
                                      <p:cBhvr>
                                        <p:cTn id="27" dur="26">
                                          <p:stCondLst>
                                            <p:cond delay="1312"/>
                                          </p:stCondLst>
                                        </p:cTn>
                                        <p:tgtEl>
                                          <p:spTgt spid="1027"/>
                                        </p:tgtEl>
                                      </p:cBhvr>
                                      <p:to x="100000" y="80000"/>
                                    </p:animScale>
                                    <p:animScale>
                                      <p:cBhvr>
                                        <p:cTn id="28" dur="166" decel="50000">
                                          <p:stCondLst>
                                            <p:cond delay="1338"/>
                                          </p:stCondLst>
                                        </p:cTn>
                                        <p:tgtEl>
                                          <p:spTgt spid="1027"/>
                                        </p:tgtEl>
                                      </p:cBhvr>
                                      <p:to x="100000" y="100000"/>
                                    </p:animScale>
                                    <p:animScale>
                                      <p:cBhvr>
                                        <p:cTn id="29" dur="26">
                                          <p:stCondLst>
                                            <p:cond delay="1642"/>
                                          </p:stCondLst>
                                        </p:cTn>
                                        <p:tgtEl>
                                          <p:spTgt spid="1027"/>
                                        </p:tgtEl>
                                      </p:cBhvr>
                                      <p:to x="100000" y="90000"/>
                                    </p:animScale>
                                    <p:animScale>
                                      <p:cBhvr>
                                        <p:cTn id="30" dur="166" decel="50000">
                                          <p:stCondLst>
                                            <p:cond delay="1668"/>
                                          </p:stCondLst>
                                        </p:cTn>
                                        <p:tgtEl>
                                          <p:spTgt spid="1027"/>
                                        </p:tgtEl>
                                      </p:cBhvr>
                                      <p:to x="100000" y="100000"/>
                                    </p:animScale>
                                    <p:animScale>
                                      <p:cBhvr>
                                        <p:cTn id="31" dur="26">
                                          <p:stCondLst>
                                            <p:cond delay="1808"/>
                                          </p:stCondLst>
                                        </p:cTn>
                                        <p:tgtEl>
                                          <p:spTgt spid="1027"/>
                                        </p:tgtEl>
                                      </p:cBhvr>
                                      <p:to x="100000" y="95000"/>
                                    </p:animScale>
                                    <p:animScale>
                                      <p:cBhvr>
                                        <p:cTn id="32"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181</TotalTime>
  <Words>973</Words>
  <Application>Microsoft Office PowerPoint</Application>
  <PresentationFormat>Presentazione su schermo (4:3)</PresentationFormat>
  <Paragraphs>27</Paragraphs>
  <Slides>8</Slides>
  <Notes>1</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Terra</vt:lpstr>
      <vt:lpstr>Presentazione standard di PowerPoint</vt:lpstr>
      <vt:lpstr>          I VARI TIPI DI VIOLENZA </vt:lpstr>
      <vt:lpstr>                         stalking</vt:lpstr>
      <vt:lpstr>          PEDOFILIA</vt:lpstr>
      <vt:lpstr>            femminicidio</vt:lpstr>
      <vt:lpstr>                   bULLISMO</vt:lpstr>
      <vt:lpstr>     Violenza negli stadi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pc</cp:lastModifiedBy>
  <cp:revision>18</cp:revision>
  <dcterms:created xsi:type="dcterms:W3CDTF">2017-05-25T20:09:03Z</dcterms:created>
  <dcterms:modified xsi:type="dcterms:W3CDTF">2017-05-29T08:40:46Z</dcterms:modified>
</cp:coreProperties>
</file>